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ink/ink1.xml" ContentType="application/inkml+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6" r:id="rId3"/>
    <p:sldMasterId id="2147483690" r:id="rId4"/>
  </p:sldMasterIdLst>
  <p:notesMasterIdLst>
    <p:notesMasterId r:id="rId60"/>
  </p:notesMasterIdLst>
  <p:sldIdLst>
    <p:sldId id="395" r:id="rId5"/>
    <p:sldId id="294" r:id="rId6"/>
    <p:sldId id="396" r:id="rId7"/>
    <p:sldId id="397" r:id="rId8"/>
    <p:sldId id="400" r:id="rId9"/>
    <p:sldId id="383" r:id="rId10"/>
    <p:sldId id="398" r:id="rId11"/>
    <p:sldId id="399" r:id="rId12"/>
    <p:sldId id="264" r:id="rId13"/>
    <p:sldId id="265" r:id="rId14"/>
    <p:sldId id="266" r:id="rId15"/>
    <p:sldId id="401" r:id="rId16"/>
    <p:sldId id="325" r:id="rId17"/>
    <p:sldId id="329" r:id="rId18"/>
    <p:sldId id="403" r:id="rId19"/>
    <p:sldId id="328" r:id="rId20"/>
    <p:sldId id="402" r:id="rId21"/>
    <p:sldId id="404" r:id="rId22"/>
    <p:sldId id="341" r:id="rId23"/>
    <p:sldId id="278" r:id="rId24"/>
    <p:sldId id="276" r:id="rId25"/>
    <p:sldId id="2147376481" r:id="rId26"/>
    <p:sldId id="394" r:id="rId27"/>
    <p:sldId id="393" r:id="rId28"/>
    <p:sldId id="283" r:id="rId29"/>
    <p:sldId id="262" r:id="rId30"/>
    <p:sldId id="257" r:id="rId31"/>
    <p:sldId id="287" r:id="rId32"/>
    <p:sldId id="282" r:id="rId33"/>
    <p:sldId id="288" r:id="rId34"/>
    <p:sldId id="2147376479" r:id="rId35"/>
    <p:sldId id="2147376494" r:id="rId36"/>
    <p:sldId id="2147376485" r:id="rId37"/>
    <p:sldId id="2147376483" r:id="rId38"/>
    <p:sldId id="2147376490" r:id="rId39"/>
    <p:sldId id="274" r:id="rId40"/>
    <p:sldId id="273" r:id="rId41"/>
    <p:sldId id="2147376486" r:id="rId42"/>
    <p:sldId id="275" r:id="rId43"/>
    <p:sldId id="2147376489" r:id="rId44"/>
    <p:sldId id="2147376493" r:id="rId45"/>
    <p:sldId id="256" r:id="rId46"/>
    <p:sldId id="2147376488" r:id="rId47"/>
    <p:sldId id="261" r:id="rId48"/>
    <p:sldId id="268" r:id="rId49"/>
    <p:sldId id="267" r:id="rId50"/>
    <p:sldId id="269" r:id="rId51"/>
    <p:sldId id="258" r:id="rId52"/>
    <p:sldId id="260" r:id="rId53"/>
    <p:sldId id="290" r:id="rId54"/>
    <p:sldId id="2147376492" r:id="rId55"/>
    <p:sldId id="2147376491" r:id="rId56"/>
    <p:sldId id="281" r:id="rId57"/>
    <p:sldId id="2147376496" r:id="rId58"/>
    <p:sldId id="214737649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508"/>
    <p:restoredTop sz="94663"/>
  </p:normalViewPr>
  <p:slideViewPr>
    <p:cSldViewPr snapToGrid="0" snapToObjects="1">
      <p:cViewPr>
        <p:scale>
          <a:sx n="84" d="100"/>
          <a:sy n="84" d="100"/>
        </p:scale>
        <p:origin x="144"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21:37:22.023"/>
    </inkml:context>
    <inkml:brush xml:id="br0">
      <inkml:brushProperty name="width" value="0.1" units="cm"/>
      <inkml:brushProperty name="height" value="0.6" units="cm"/>
      <inkml:brushProperty name="color" value="#004F8B"/>
      <inkml:brushProperty name="inkEffects" value="pencil"/>
    </inkml:brush>
  </inkml:definitions>
  <inkml:trace contextRef="#ctx0" brushRef="#br0">1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3:00:47.226"/>
    </inkml:context>
    <inkml:brush xml:id="br0">
      <inkml:brushProperty name="width" value="0.05" units="cm"/>
      <inkml:brushProperty name="height" value="0.05" units="cm"/>
      <inkml:brushProperty name="color" value="#E71224"/>
    </inkml:brush>
  </inkml:definitions>
  <inkml:trace contextRef="#ctx0" brushRef="#br0">0 1 24575,'4'8'0,"-3"0"0,3 1 0,-1-1 0,-2-3 0,3-2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3:00:50.481"/>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7895E-5C42-4A48-B40E-75A1D32ED7D4}" type="datetimeFigureOut">
              <a:rPr lang="en-US" smtClean="0"/>
              <a:t>3/3/23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1EBEE-7B55-DB42-9612-43322D24EF1F}" type="slidenum">
              <a:rPr lang="en-US" smtClean="0"/>
              <a:t>‹#›</a:t>
            </a:fld>
            <a:endParaRPr lang="en-US"/>
          </a:p>
        </p:txBody>
      </p:sp>
    </p:spTree>
    <p:extLst>
      <p:ext uri="{BB962C8B-B14F-4D97-AF65-F5344CB8AC3E}">
        <p14:creationId xmlns:p14="http://schemas.microsoft.com/office/powerpoint/2010/main" val="264998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4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Howard is  King for life of this country called dystonia; special language that only those with dystonia know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SPIRIT OF THIS HALLOWEEN WEEKEND, WE CAN CHARACTERIZE DYSTONIA AS AN UNWELCOMED UNINVITED  MONSTER CREATURE THAT COMES INTO YOUR HOME (WHICH IS YOUR BRAIN) despite your hospitality the monster GIVES YOU MORE  NASTY TRICKS THAN TREATS.  IT THAT  CAN MASCURADE IN MANY COSTUME FORMS to deceive recognition sometimes for years OUR MAIN FOCUS IN THIS MEETING TODAY IS WHAT WE CAN DO WITH SELF-CARE FOR OUR HOME IN OUR BRAINS THAT CAN HELP TAME  THIS MONSTER TO IDEALLY GET IT TO LIE DOWN IN THE CORNER AND LEAVE US ALONE BUT AT LEAST BEHAVE BETTER TO GET ALONG AND INTERFER LESS WITH OUR LIFE.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people take for granted that the energy from our brains flows to our muscles in a balanced stream that we can regulate at will.  We can think of dystonia as a river of energy flowing from the brain out of control to regions specific for each person where it be the </a:t>
            </a:r>
            <a:r>
              <a:rPr lang="en-US" sz="1200" kern="1200" dirty="0" err="1">
                <a:solidFill>
                  <a:schemeClr val="tx1"/>
                </a:solidFill>
                <a:effectLst/>
                <a:latin typeface="+mn-lt"/>
                <a:ea typeface="+mn-ea"/>
                <a:cs typeface="+mn-cs"/>
              </a:rPr>
              <a:t>muscls</a:t>
            </a:r>
            <a:r>
              <a:rPr lang="en-US" sz="1200" kern="1200">
                <a:solidFill>
                  <a:schemeClr val="tx1"/>
                </a:solidFill>
                <a:effectLst/>
                <a:latin typeface="+mn-lt"/>
                <a:ea typeface="+mn-ea"/>
                <a:cs typeface="+mn-cs"/>
              </a:rPr>
              <a:t> of the face, jaw, neck, larynx or extremities.  THE GOAL IS HOW DO WE PUT SOME GATES ON THAT RIVER.    </a:t>
            </a:r>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p:txBody>
      </p:sp>
      <p:sp>
        <p:nvSpPr>
          <p:cNvPr id="224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5E8718F-A0A6-794E-B472-DA8E1CE129CA}" type="slidenum">
              <a:rPr kumimoji="0" lang="en-US" altLang="en-US" sz="1200" b="0" i="0" u="none" strike="noStrike" kern="1200" cap="none" spc="0" normalizeH="0" baseline="0" noProof="0">
                <a:ln>
                  <a:noFill/>
                </a:ln>
                <a:solidFill>
                  <a:srgbClr val="000000"/>
                </a:solidFill>
                <a:effectLst/>
                <a:uLnTx/>
                <a:uFillTx/>
                <a:latin typeface="Calibri"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charset="0"/>
              <a:ea typeface="+mn-ea"/>
              <a:cs typeface="+mn-cs"/>
            </a:endParaRPr>
          </a:p>
        </p:txBody>
      </p:sp>
    </p:spTree>
    <p:extLst>
      <p:ext uri="{BB962C8B-B14F-4D97-AF65-F5344CB8AC3E}">
        <p14:creationId xmlns:p14="http://schemas.microsoft.com/office/powerpoint/2010/main" val="443708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BCA5CA8D-61AC-2D45-882C-251A128AAD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38CDDD13-9B72-D34D-B2FB-3E67DFBE83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Myobloc</a:t>
            </a:r>
            <a:r>
              <a:rPr lang="en-US" altLang="en-US" dirty="0"/>
              <a:t> has especially good antinociceptive properties</a:t>
            </a:r>
          </a:p>
        </p:txBody>
      </p:sp>
      <p:sp>
        <p:nvSpPr>
          <p:cNvPr id="4" name="Slide Number Placeholder 3">
            <a:extLst>
              <a:ext uri="{FF2B5EF4-FFF2-40B4-BE49-F238E27FC236}">
                <a16:creationId xmlns:a16="http://schemas.microsoft.com/office/drawing/2014/main" id="{99AC66D1-94FB-154D-B711-513C8FC39B5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AB133F-C7AD-284B-A2C1-AFE5C97B339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We have the ability to edit the data we enter into our biocomputers just as we type words into our computers or </a:t>
            </a:r>
            <a:r>
              <a:rPr lang="en-US" altLang="en-US" dirty="0" err="1"/>
              <a:t>powerpoint</a:t>
            </a:r>
            <a:r>
              <a:rPr lang="en-US" altLang="en-US" dirty="0"/>
              <a:t> </a:t>
            </a:r>
          </a:p>
          <a:p>
            <a:pPr>
              <a:spcBef>
                <a:spcPct val="0"/>
              </a:spcBef>
            </a:pPr>
            <a:r>
              <a:rPr lang="en-US" altLang="en-US" b="1" dirty="0"/>
              <a:t>We become masters of our fate and not victims of our genes</a:t>
            </a:r>
          </a:p>
          <a:p>
            <a:pPr>
              <a:spcBef>
                <a:spcPct val="0"/>
              </a:spcBef>
            </a:pPr>
            <a:r>
              <a:rPr lang="en-US" altLang="en-US" dirty="0"/>
              <a:t>He discussed the development of our cells – from 2 billion years ago when single celled organisms started to coalesce into multicell organisms and needed receptors and eventually emotions and thought to interrelate to the environment</a:t>
            </a:r>
          </a:p>
          <a:p>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17</a:t>
            </a:fld>
            <a:endParaRPr lang="en-US"/>
          </a:p>
        </p:txBody>
      </p:sp>
    </p:spTree>
    <p:extLst>
      <p:ext uri="{BB962C8B-B14F-4D97-AF65-F5344CB8AC3E}">
        <p14:creationId xmlns:p14="http://schemas.microsoft.com/office/powerpoint/2010/main" val="152940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may not be able to control the muscle overactivation from the brain  but we can control how healthy the brain is  and that will impact the extent of the dystonia </a:t>
            </a:r>
          </a:p>
          <a:p>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18</a:t>
            </a:fld>
            <a:endParaRPr lang="en-US"/>
          </a:p>
        </p:txBody>
      </p:sp>
    </p:spTree>
    <p:extLst>
      <p:ext uri="{BB962C8B-B14F-4D97-AF65-F5344CB8AC3E}">
        <p14:creationId xmlns:p14="http://schemas.microsoft.com/office/powerpoint/2010/main" val="9242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Howard is  King for life of this country called dystonia; special language that only those with dystonia know</a:t>
            </a:r>
          </a:p>
          <a:p>
            <a:pPr>
              <a:spcBef>
                <a:spcPct val="0"/>
              </a:spcBef>
            </a:pPr>
            <a:endParaRPr lang="en-US" altLang="en-US" dirty="0"/>
          </a:p>
          <a:p>
            <a:r>
              <a:rPr lang="en-US" sz="1200" kern="1200" dirty="0">
                <a:solidFill>
                  <a:schemeClr val="tx1"/>
                </a:solidFill>
                <a:effectLst/>
                <a:latin typeface="+mn-lt"/>
                <a:ea typeface="+mn-ea"/>
                <a:cs typeface="+mn-cs"/>
              </a:rPr>
              <a:t>IN THE SPIRIT OF THIS HALLOWEEN WEEKEND, WE CAN CHARACTERIZE DYSTONIA AS AN UNWELCOMED UNINVITED  MONSTER CREATURE THAT COMES INTO YOUR HOME (WHICH IS YOUR BRAIN) despite your hospitality the monster GIVES YOU MORE  NASTY TRICKS THAN TREATS.  IT THAT  CAN MASCURADE IN MANY COSTUME FORMS to deceive recognition sometimes for years OUR MAIN FOCUS IN THIS MEETING TODAY IS WHAT WE CAN DO WITH SELF-CARE FOR OUR HOME IN OUR BRAINS THAT CAN HELP TAME  THIS MONSTER TO IDEALLY GET IT TO LIE DOWN IN THE CORNER AND LEAVE US ALONE BUT AT LEAST BEHAVE BETTER TO GET ALONG AND INTERFER LESS WITH OUR LIFE.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people take for granted that the energy from our brains flows to our muscles in a balanced stream that we can regulate at will.  We can think of dystonia as a river of energy flowing from the brain out of control to regions specific for each person where it be the </a:t>
            </a:r>
            <a:r>
              <a:rPr lang="en-US" sz="1200" kern="1200" dirty="0" err="1">
                <a:solidFill>
                  <a:schemeClr val="tx1"/>
                </a:solidFill>
                <a:effectLst/>
                <a:latin typeface="+mn-lt"/>
                <a:ea typeface="+mn-ea"/>
                <a:cs typeface="+mn-cs"/>
              </a:rPr>
              <a:t>muscls</a:t>
            </a:r>
            <a:r>
              <a:rPr lang="en-US" sz="1200" kern="1200" dirty="0">
                <a:solidFill>
                  <a:schemeClr val="tx1"/>
                </a:solidFill>
                <a:effectLst/>
                <a:latin typeface="+mn-lt"/>
                <a:ea typeface="+mn-ea"/>
                <a:cs typeface="+mn-cs"/>
              </a:rPr>
              <a:t> of the face, jaw, neck, larynx or extremities.  THE GOAL IS HOW DO WE PUT SOME GATES ON THAT RIVER.    </a:t>
            </a:r>
          </a:p>
          <a:p>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3</a:t>
            </a:fld>
            <a:endParaRPr lang="en-US"/>
          </a:p>
        </p:txBody>
      </p:sp>
    </p:spTree>
    <p:extLst>
      <p:ext uri="{BB962C8B-B14F-4D97-AF65-F5344CB8AC3E}">
        <p14:creationId xmlns:p14="http://schemas.microsoft.com/office/powerpoint/2010/main" val="1063477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WORDS FOR THE MEDICAL PROFESSION SO DOCTORS RECOGNIZE DYSTONIA AS A REAL AND DON’T HAVE MISCONCEPTIONS  ABOUT WHAT IT IS  BUT YOU DON’T NEED A DEFINITION IF YOU ARE LIVING WITH THIS UNWANTED GUEST IN YOUR BRAIN - YOU KNOW IT BY HOW IT AFFECTS YOUR EVERY DAY LIFE.  THE DEFINITION OF DYSTONIA DIFFERS FOR EVER PERSON SUFFERING WITH IT .  OUR GOAL TODAY IS DEALING WITH MORE THAN THE INVOLUNTARY MOVEMENTS THEMSELVES  SO I WILL JUST DISCUSS THE TREATMENT OPTIONS FIRST AS AN OVERVIEW AND TO ALLOW FOR QUESTIONS ON THIS LATER. </a:t>
            </a:r>
          </a:p>
          <a:p>
            <a:r>
              <a:rPr lang="en-US" dirty="0"/>
              <a:t>everyone here with dystonia knows that dystonia is what you are experiencing- the formal definition or what others are experiencing does not matter to you</a:t>
            </a:r>
          </a:p>
          <a:p>
            <a:endParaRPr lang="en-US" dirty="0"/>
          </a:p>
          <a:p>
            <a:r>
              <a:rPr lang="en-US" dirty="0"/>
              <a:t>A DEFINITION FOR THE MEDICAL WORLD IS IMPORTANT SINCE THERE ARE SO MANY MISCONCEPTIONS ABOUT DOCTORS WILL PICTURE DYSTONIA TO BE IN THEIR MINDS    TREMOR--- OVERFLOW</a:t>
            </a:r>
          </a:p>
          <a:p>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4</a:t>
            </a:fld>
            <a:endParaRPr lang="en-US"/>
          </a:p>
        </p:txBody>
      </p:sp>
    </p:spTree>
    <p:extLst>
      <p:ext uri="{BB962C8B-B14F-4D97-AF65-F5344CB8AC3E}">
        <p14:creationId xmlns:p14="http://schemas.microsoft.com/office/powerpoint/2010/main" val="209687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buFontTx/>
              <a:buNone/>
              <a:defRPr/>
            </a:pPr>
            <a:r>
              <a:rPr lang="en-US" sz="1200" b="1" dirty="0">
                <a:solidFill>
                  <a:schemeClr val="tx2"/>
                </a:solidFill>
                <a:effectLst>
                  <a:outerShdw blurRad="38100" dist="38100" dir="2700000" algn="tl">
                    <a:srgbClr val="000000"/>
                  </a:outerShdw>
                </a:effectLst>
              </a:rPr>
              <a:t> Through increased dystonia awareness, the diagnosis is being made more rapidly than in the past but still  often over 3 years from onset.</a:t>
            </a:r>
            <a:r>
              <a:rPr lang="en-US" sz="1200" b="1" dirty="0">
                <a:solidFill>
                  <a:srgbClr val="CCFF33"/>
                </a:solidFill>
                <a:effectLst>
                  <a:outerShdw blurRad="38100" dist="38100" dir="2700000" algn="tl">
                    <a:srgbClr val="000000"/>
                  </a:outerShdw>
                </a:effectLst>
              </a:rPr>
              <a:t> </a:t>
            </a:r>
          </a:p>
          <a:p>
            <a:pPr eaLnBrk="1" hangingPunct="1">
              <a:lnSpc>
                <a:spcPct val="90000"/>
              </a:lnSpc>
              <a:defRPr/>
            </a:pPr>
            <a:r>
              <a:rPr lang="en-US" sz="1200" b="1" dirty="0">
                <a:solidFill>
                  <a:schemeClr val="tx2"/>
                </a:solidFill>
                <a:effectLst>
                  <a:outerShdw blurRad="38100" dist="38100" dir="2700000" algn="tl">
                    <a:srgbClr val="000000"/>
                  </a:outerShdw>
                </a:effectLst>
              </a:rPr>
              <a:t>80% consulted their family doctor but only 10% were diagnosed by the family doctor;   Many finally recognized by  </a:t>
            </a:r>
            <a:r>
              <a:rPr lang="en-US" sz="1200" dirty="0">
                <a:solidFill>
                  <a:schemeClr val="tx2"/>
                </a:solidFill>
                <a:effectLst>
                  <a:outerShdw blurRad="38100" dist="38100" dir="2700000" algn="tl">
                    <a:srgbClr val="000000"/>
                  </a:outerShdw>
                </a:effectLst>
              </a:rPr>
              <a:t>a </a:t>
            </a:r>
            <a:r>
              <a:rPr lang="en-US" sz="1200" b="1" dirty="0">
                <a:solidFill>
                  <a:schemeClr val="tx2"/>
                </a:solidFill>
                <a:effectLst>
                  <a:outerShdw blurRad="38100" dist="38100" dir="2700000" algn="tl">
                    <a:srgbClr val="000000"/>
                  </a:outerShdw>
                </a:effectLst>
              </a:rPr>
              <a:t>physical or occupational therapist</a:t>
            </a:r>
          </a:p>
          <a:p>
            <a:pPr eaLnBrk="1" hangingPunct="1">
              <a:lnSpc>
                <a:spcPct val="90000"/>
              </a:lnSpc>
              <a:defRPr/>
            </a:pPr>
            <a:r>
              <a:rPr lang="en-US" sz="1200" b="1" dirty="0">
                <a:solidFill>
                  <a:schemeClr val="tx2"/>
                </a:solidFill>
                <a:effectLst>
                  <a:outerShdw blurRad="38100" dist="38100" dir="2700000" algn="tl">
                    <a:srgbClr val="000000"/>
                  </a:outerShdw>
                </a:effectLst>
              </a:rPr>
              <a:t>Most were given the misdiagnosis of a</a:t>
            </a:r>
            <a:r>
              <a:rPr lang="en-US" sz="1400" b="1" u="sng" dirty="0">
                <a:solidFill>
                  <a:schemeClr val="tx2"/>
                </a:solidFill>
                <a:effectLst>
                  <a:outerShdw blurRad="38100" dist="38100" dir="2700000" algn="tl">
                    <a:srgbClr val="000000"/>
                  </a:outerShdw>
                </a:effectLst>
              </a:rPr>
              <a:t> psychogenic </a:t>
            </a:r>
            <a:r>
              <a:rPr lang="en-US" sz="1200" b="1" dirty="0">
                <a:solidFill>
                  <a:schemeClr val="tx2"/>
                </a:solidFill>
                <a:effectLst>
                  <a:outerShdw blurRad="38100" dist="38100" dir="2700000" algn="tl">
                    <a:srgbClr val="000000"/>
                  </a:outerShdw>
                </a:effectLst>
              </a:rPr>
              <a:t>cause at some point before the dystonia was correctly diagnosed.</a:t>
            </a:r>
            <a:endParaRPr lang="en-US" dirty="0"/>
          </a:p>
          <a:p>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5</a:t>
            </a:fld>
            <a:endParaRPr lang="en-US"/>
          </a:p>
        </p:txBody>
      </p:sp>
    </p:spTree>
    <p:extLst>
      <p:ext uri="{BB962C8B-B14F-4D97-AF65-F5344CB8AC3E}">
        <p14:creationId xmlns:p14="http://schemas.microsoft.com/office/powerpoint/2010/main" val="90448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people take for granted that the energy from our brains flows to our muscles in a balanced stream that we can regulate at will.  We can think of dystonia as a river of energy flowing from the brain out of control to regions specific for each person where it be the </a:t>
            </a:r>
            <a:r>
              <a:rPr lang="en-US" sz="1200" kern="1200" dirty="0" err="1">
                <a:solidFill>
                  <a:schemeClr val="tx1"/>
                </a:solidFill>
                <a:effectLst/>
                <a:latin typeface="+mn-lt"/>
                <a:ea typeface="+mn-ea"/>
                <a:cs typeface="+mn-cs"/>
              </a:rPr>
              <a:t>muscls</a:t>
            </a:r>
            <a:r>
              <a:rPr lang="en-US" sz="1200" kern="1200" dirty="0">
                <a:solidFill>
                  <a:schemeClr val="tx1"/>
                </a:solidFill>
                <a:effectLst/>
                <a:latin typeface="+mn-lt"/>
                <a:ea typeface="+mn-ea"/>
                <a:cs typeface="+mn-cs"/>
              </a:rPr>
              <a:t> of the face, jaw, neck, larynx or extremities.  THE GOAL IS HOW DO WE PUT SOME GATES ON THAT RIVER.    </a:t>
            </a:r>
          </a:p>
          <a:p>
            <a:r>
              <a:rPr lang="en-US" sz="1200" kern="1200" dirty="0">
                <a:solidFill>
                  <a:schemeClr val="tx1"/>
                </a:solidFill>
                <a:effectLst/>
                <a:latin typeface="+mn-lt"/>
                <a:ea typeface="+mn-ea"/>
                <a:cs typeface="+mn-cs"/>
              </a:rPr>
              <a:t>There has been much INVESTIGATION on where dystonia arises from but it is certain that it is more than one spot in the basal ganglia . IT IS  a disruption IN THE  integration of multiple circuits in DIFFERENT PARTS OF THE brain that are communicating with each other with neurotransmitter chemicals THAT NORMALLY REGULATE the muscle ENERGY balance WE HAVE MEDICAL AND SURGICAL TREATENTS THAT WE WONT  FOCUS MUCH ON EXCEPT MAYBE IN OUR DISCUSSION SECTION THIS AFTERNOON. </a:t>
            </a:r>
            <a:endParaRPr lang="en-US" altLang="en-US" dirty="0"/>
          </a:p>
          <a:p>
            <a:r>
              <a:rPr lang="en-US" altLang="en-US" dirty="0"/>
              <a:t>IN DYSTONIA, INSTEAD OF A NICE STREAM OF ENERGY SYMMETRICALLY, THERE IS A RIVER OF ENERGY TO A GROUP OF MUSCLES</a:t>
            </a:r>
          </a:p>
          <a:p>
            <a:r>
              <a:rPr lang="en-US" altLang="en-US" dirty="0"/>
              <a:t>WHAT CAN WE DO TO MODIFY THIS ELECTRICAL ENERGY IF WE CAN NOT STOP IT -   OCCASIONAL SURGICAL MEASURES CAN BE HELFPFUL BUT NOT AS RELIABLE  AS WITH PARKINSON’S</a:t>
            </a:r>
          </a:p>
          <a:p>
            <a:r>
              <a:rPr lang="en-US" altLang="en-US" dirty="0"/>
              <a:t>SO WE NEED TO DO ALL WE CAN FROM AN INTERNAL BASIS ALONG WITH MEDICAL THERAPY.  The point of our meeting today will not be on medical therapy but on self- help measures and conditions associated with Dystonia. </a:t>
            </a:r>
          </a:p>
          <a:p>
            <a:endParaRPr lang="en-US" altLang="en-US" dirty="0"/>
          </a:p>
          <a:p>
            <a:r>
              <a:rPr lang="en-US" altLang="en-US" dirty="0"/>
              <a:t>AN OUT OF CONTROL ELECTRICAL  GENERATOR SENDING TOO MUCH ENERGY TO AN ELECTRIC CAR PUTTING IT OUT OF CONTROL–  WE CAN CONTROL THAT BY PUSHING THE BREAK ON THE CAR, CUTTING WIRES FROM THE GENERATOR TO THE CAR OR PUTTING A DAMPER ON THE GENERATOR BUT THAT DOES NOT ADDRESS WHAT CAUSED THE GENERATOR TO BE OVERACTIVE IN THE FIRST PLACE---  IT HAS BEEN THE THOUGHT THAT IT IS A GENETICALLY DETERMINED CHEMICAL PROBLEM IN THE BASAL GANGLIA WHICH IS LIKELY WITH GENERALIZED DYSTONIA BUT AS DR FARIAS HAS DISCUSSED, MORE LIKELY ARISES FROM THE PRE-FRONTAL CORTEX BY A BRAIN SHOCK DISRUTING THE BALANCE OF EXCITATORY AND INHIBITORY CIRCUITS</a:t>
            </a:r>
          </a:p>
          <a:p>
            <a:r>
              <a:rPr lang="en-US" altLang="en-US" dirty="0"/>
              <a:t>We know now that dystonia is not just the result of the basal ganglia being our of adjustment, but  instead a disturbance from the neurocircuitry above in the cortex--- cortical shock according to </a:t>
            </a:r>
            <a:r>
              <a:rPr lang="en-US" altLang="en-US" dirty="0" err="1"/>
              <a:t>dr</a:t>
            </a:r>
            <a:r>
              <a:rPr lang="en-US" altLang="en-US" dirty="0"/>
              <a:t> Farias- may be genetically determined in certain people </a:t>
            </a:r>
          </a:p>
          <a:p>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7</a:t>
            </a:fld>
            <a:endParaRPr lang="en-US"/>
          </a:p>
        </p:txBody>
      </p:sp>
    </p:spTree>
    <p:extLst>
      <p:ext uri="{BB962C8B-B14F-4D97-AF65-F5344CB8AC3E}">
        <p14:creationId xmlns:p14="http://schemas.microsoft.com/office/powerpoint/2010/main" val="314256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All have been misdiagnosed due to lack of recognition of dystonia</a:t>
            </a:r>
          </a:p>
          <a:p>
            <a:endParaRPr lang="en-US" altLang="en-US" dirty="0"/>
          </a:p>
          <a:p>
            <a:r>
              <a:rPr lang="en-US" altLang="en-US" dirty="0"/>
              <a:t>We can recognize  someone instantly but can’t do so if you never were introduced.    </a:t>
            </a:r>
          </a:p>
          <a:p>
            <a:pPr marL="0" indent="0">
              <a:buNone/>
              <a:defRPr/>
            </a:pPr>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8</a:t>
            </a:fld>
            <a:endParaRPr lang="en-US"/>
          </a:p>
        </p:txBody>
      </p:sp>
    </p:spTree>
    <p:extLst>
      <p:ext uri="{BB962C8B-B14F-4D97-AF65-F5344CB8AC3E}">
        <p14:creationId xmlns:p14="http://schemas.microsoft.com/office/powerpoint/2010/main" val="299652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HEARING THIS WORDS OF PLASTICIITY OFTEN- MEANING THAT THE BRAIN IS MOLDABLE AND IF IT DOESN’T MOLD CORRECTLY TO A STIMULUS,  DYSTONIA CAN RESULT.  </a:t>
            </a:r>
          </a:p>
          <a:p>
            <a:r>
              <a:rPr lang="en-US" dirty="0"/>
              <a:t>WE HAVE A SYSTEM OF EVERYTHING BEING IN BALANCE LIKE A BALANCED SCALE OR TEETER TOTER TO ALLOW JUST THE RIGHT AMOUNT OF ENERGY TO GO THE MUSCLES.    LIKE CONTROLLING A CAR TO JUST THE RIGHT AMOUNT OF ENERGY TO TIRES TO CONTROL THE SPEED BUT IF THE BRAKES MALFUNCTION THEN YOUR CAR IS SPEEDING OUT OF CONTROL</a:t>
            </a:r>
          </a:p>
          <a:p>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9</a:t>
            </a:fld>
            <a:endParaRPr lang="en-US"/>
          </a:p>
        </p:txBody>
      </p:sp>
    </p:spTree>
    <p:extLst>
      <p:ext uri="{BB962C8B-B14F-4D97-AF65-F5344CB8AC3E}">
        <p14:creationId xmlns:p14="http://schemas.microsoft.com/office/powerpoint/2010/main" val="324077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THESE BRAKES ARE CIRCUITS IN THE BRAIN THAT INHIBIT THE EXCESSIVE ACTIVITY-  THESE CIRCUITS ARE CONTROLLED BY CHEMICALS THAT ARE EXCITATORY OR INHIBIT ( HOLD BACK THE ENERGY) – SOMETHING IS WRONG WITH THAT ( AND THE BIG QUESTION IS WHAT IS THAT SOMETHING THAT IS WRONG)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Need to go to the Les Schwab for brain brakes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Dr  Farias focuses his work of reprogramming dystonia on the prefrontal cortex</a:t>
            </a:r>
          </a:p>
          <a:p>
            <a:endParaRPr lang="en-US" sz="1600" b="1" dirty="0"/>
          </a:p>
          <a:p>
            <a:r>
              <a:rPr lang="en-US" sz="1600" b="1" dirty="0"/>
              <a:t>sorry to tell you this- but f you have dystonia it is all in your HEAD as </a:t>
            </a:r>
            <a:r>
              <a:rPr lang="en-US" sz="1600" b="1" u="sng" dirty="0"/>
              <a:t>on the next slide </a:t>
            </a:r>
            <a:r>
              <a:rPr lang="en-US" sz="1600" b="1" dirty="0"/>
              <a:t>of the DMRF t shirt</a:t>
            </a:r>
          </a:p>
          <a:p>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10</a:t>
            </a:fld>
            <a:endParaRPr lang="en-US"/>
          </a:p>
        </p:txBody>
      </p:sp>
    </p:spTree>
    <p:extLst>
      <p:ext uri="{BB962C8B-B14F-4D97-AF65-F5344CB8AC3E}">
        <p14:creationId xmlns:p14="http://schemas.microsoft.com/office/powerpoint/2010/main" val="405690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06488C-1E46-7E4C-B722-79052393B10D}" type="slidenum">
              <a:rPr lang="en-US" smtClean="0"/>
              <a:t>12</a:t>
            </a:fld>
            <a:endParaRPr lang="en-US"/>
          </a:p>
        </p:txBody>
      </p:sp>
    </p:spTree>
    <p:extLst>
      <p:ext uri="{BB962C8B-B14F-4D97-AF65-F5344CB8AC3E}">
        <p14:creationId xmlns:p14="http://schemas.microsoft.com/office/powerpoint/2010/main" val="368598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842A-F652-834E-B2B1-ECB4D94724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D94A1C-C4C5-2148-A79A-79698B949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1D5A56-5CCE-1E43-994B-40D4F9E5706B}"/>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5" name="Footer Placeholder 4">
            <a:extLst>
              <a:ext uri="{FF2B5EF4-FFF2-40B4-BE49-F238E27FC236}">
                <a16:creationId xmlns:a16="http://schemas.microsoft.com/office/drawing/2014/main" id="{D47AC1C0-E622-2948-97AD-4395EA94C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B30CE-6C81-874D-AB9C-070C19E7F509}"/>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40658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A885-A2A4-974B-8892-9E091D9327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A7B946-5B00-8245-A137-BDFBAA6121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E1C3D-513B-EE45-8BD1-3FB806243D6C}"/>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5" name="Footer Placeholder 4">
            <a:extLst>
              <a:ext uri="{FF2B5EF4-FFF2-40B4-BE49-F238E27FC236}">
                <a16:creationId xmlns:a16="http://schemas.microsoft.com/office/drawing/2014/main" id="{532C3934-520B-4842-AE1B-9D5569071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2FE08-3CAE-8641-918E-83E9D805FC4E}"/>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252560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7F12B5-B013-3B46-ABC1-1FB58089C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CF6DE9-B177-3E4B-84F0-29F47D300C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8FDDA-09AF-344C-A7F7-0E622B994CFB}"/>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5" name="Footer Placeholder 4">
            <a:extLst>
              <a:ext uri="{FF2B5EF4-FFF2-40B4-BE49-F238E27FC236}">
                <a16:creationId xmlns:a16="http://schemas.microsoft.com/office/drawing/2014/main" id="{38555BC2-6C92-344F-A2C6-727F8B1EC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44B5B-3E80-8E46-84F7-392F2794A7EB}"/>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302810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609600" y="1625600"/>
            <a:ext cx="10972800" cy="3302000"/>
          </a:xfrm>
          <a:prstGeom prst="rect">
            <a:avLst/>
          </a:prstGeom>
        </p:spPr>
        <p:txBody>
          <a:bodyPr anchor="ctr"/>
          <a:lstStyle>
            <a:lvl1pPr marL="0" indent="0" algn="ctr" defTabSz="1219200">
              <a:lnSpc>
                <a:spcPct val="80000"/>
              </a:lnSpc>
              <a:spcBef>
                <a:spcPts val="0"/>
              </a:spcBef>
              <a:buSzTx/>
              <a:buNone/>
              <a:defRPr sz="6400">
                <a:latin typeface="Canela Regular"/>
                <a:ea typeface="Canela Regular"/>
                <a:cs typeface="Canela Regular"/>
                <a:sym typeface="Canela Regular"/>
              </a:defRPr>
            </a:lvl1pPr>
            <a:lvl2pPr marL="0" indent="228600" algn="ctr" defTabSz="1219200">
              <a:lnSpc>
                <a:spcPct val="80000"/>
              </a:lnSpc>
              <a:spcBef>
                <a:spcPts val="0"/>
              </a:spcBef>
              <a:buSzTx/>
              <a:buNone/>
              <a:defRPr sz="6400">
                <a:latin typeface="Canela Regular"/>
                <a:ea typeface="Canela Regular"/>
                <a:cs typeface="Canela Regular"/>
                <a:sym typeface="Canela Regular"/>
              </a:defRPr>
            </a:lvl2pPr>
            <a:lvl3pPr marL="0" indent="457200" algn="ctr" defTabSz="1219200">
              <a:lnSpc>
                <a:spcPct val="80000"/>
              </a:lnSpc>
              <a:spcBef>
                <a:spcPts val="0"/>
              </a:spcBef>
              <a:buSzTx/>
              <a:buNone/>
              <a:defRPr sz="6400">
                <a:latin typeface="Canela Regular"/>
                <a:ea typeface="Canela Regular"/>
                <a:cs typeface="Canela Regular"/>
                <a:sym typeface="Canela Regular"/>
              </a:defRPr>
            </a:lvl3pPr>
            <a:lvl4pPr marL="0" indent="685800" algn="ctr" defTabSz="1219200">
              <a:lnSpc>
                <a:spcPct val="80000"/>
              </a:lnSpc>
              <a:spcBef>
                <a:spcPts val="0"/>
              </a:spcBef>
              <a:buSzTx/>
              <a:buNone/>
              <a:defRPr sz="6400">
                <a:latin typeface="Canela Regular"/>
                <a:ea typeface="Canela Regular"/>
                <a:cs typeface="Canela Regular"/>
                <a:sym typeface="Canela Regular"/>
              </a:defRPr>
            </a:lvl4pPr>
            <a:lvl5pPr marL="0" indent="914400" algn="ctr" defTabSz="1219200">
              <a:lnSpc>
                <a:spcPct val="80000"/>
              </a:lnSpc>
              <a:spcBef>
                <a:spcPts val="0"/>
              </a:spcBef>
              <a:buSzTx/>
              <a:buNone/>
              <a:defRPr sz="64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73764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p:bg>
      <p:bgPr>
        <a:solidFill>
          <a:srgbClr val="2A3990"/>
        </a:solidFill>
        <a:effectLst/>
      </p:bgPr>
    </p:bg>
    <p:spTree>
      <p:nvGrpSpPr>
        <p:cNvPr id="1" name=""/>
        <p:cNvGrpSpPr/>
        <p:nvPr/>
      </p:nvGrpSpPr>
      <p:grpSpPr>
        <a:xfrm>
          <a:off x="0" y="0"/>
          <a:ext cx="0" cy="0"/>
          <a:chOff x="0" y="0"/>
          <a:chExt cx="0" cy="0"/>
        </a:xfrm>
      </p:grpSpPr>
      <p:grpSp>
        <p:nvGrpSpPr>
          <p:cNvPr id="22" name="Google Shape;10;p2"/>
          <p:cNvGrpSpPr/>
          <p:nvPr/>
        </p:nvGrpSpPr>
        <p:grpSpPr>
          <a:xfrm>
            <a:off x="8131171" y="6"/>
            <a:ext cx="4060835" cy="2707429"/>
            <a:chOff x="0" y="0"/>
            <a:chExt cx="3045625" cy="2030570"/>
          </a:xfrm>
        </p:grpSpPr>
        <p:sp>
          <p:nvSpPr>
            <p:cNvPr id="17" name="Google Shape;11;p2"/>
            <p:cNvSpPr/>
            <p:nvPr/>
          </p:nvSpPr>
          <p:spPr>
            <a:xfrm>
              <a:off x="2030424" y="10"/>
              <a:ext cx="1015201" cy="1015202"/>
            </a:xfrm>
            <a:prstGeom prst="rect">
              <a:avLst/>
            </a:pr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18" name="Google Shape;12;p2"/>
            <p:cNvSpPr/>
            <p:nvPr/>
          </p:nvSpPr>
          <p:spPr>
            <a:xfrm flipH="1">
              <a:off x="1015084" y="-1"/>
              <a:ext cx="1015202" cy="1015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19" name="Google Shape;13;p2"/>
            <p:cNvSpPr/>
            <p:nvPr/>
          </p:nvSpPr>
          <p:spPr>
            <a:xfrm rot="10800000" flipH="1">
              <a:off x="1015209" y="102"/>
              <a:ext cx="1015201"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20" name="Google Shape;14;p2"/>
            <p:cNvSpPr/>
            <p:nvPr/>
          </p:nvSpPr>
          <p:spPr>
            <a:xfrm rot="10800000">
              <a:off x="-1" y="92"/>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21" name="Google Shape;15;p2"/>
            <p:cNvSpPr/>
            <p:nvPr/>
          </p:nvSpPr>
          <p:spPr>
            <a:xfrm rot="10800000">
              <a:off x="2030410" y="1015370"/>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grpSp>
      <p:sp>
        <p:nvSpPr>
          <p:cNvPr id="23" name="Title Text"/>
          <p:cNvSpPr txBox="1">
            <a:spLocks noGrp="1"/>
          </p:cNvSpPr>
          <p:nvPr>
            <p:ph type="title"/>
          </p:nvPr>
        </p:nvSpPr>
        <p:spPr>
          <a:xfrm>
            <a:off x="797467" y="2366964"/>
            <a:ext cx="10962800" cy="1118401"/>
          </a:xfrm>
          <a:prstGeom prst="rect">
            <a:avLst/>
          </a:prstGeom>
        </p:spPr>
        <p:txBody>
          <a:bodyPr anchor="b"/>
          <a:lstStyle>
            <a:lvl1pPr>
              <a:defRPr sz="5600">
                <a:solidFill>
                  <a:srgbClr val="FFFFFF"/>
                </a:solidFill>
              </a:defRPr>
            </a:lvl1pPr>
          </a:lstStyle>
          <a:p>
            <a:r>
              <a:t>Title Text</a:t>
            </a:r>
          </a:p>
        </p:txBody>
      </p:sp>
      <p:sp>
        <p:nvSpPr>
          <p:cNvPr id="24" name="Body Level One…"/>
          <p:cNvSpPr txBox="1">
            <a:spLocks noGrp="1"/>
          </p:cNvSpPr>
          <p:nvPr>
            <p:ph type="body" sz="quarter" idx="1"/>
          </p:nvPr>
        </p:nvSpPr>
        <p:spPr>
          <a:xfrm>
            <a:off x="797451" y="3621217"/>
            <a:ext cx="10962800" cy="577201"/>
          </a:xfrm>
          <a:prstGeom prst="rect">
            <a:avLst/>
          </a:prstGeom>
        </p:spPr>
        <p:txBody>
          <a:bodyPr/>
          <a:lstStyle>
            <a:lvl1pPr marL="457189" indent="-304792">
              <a:lnSpc>
                <a:spcPct val="100000"/>
              </a:lnSpc>
              <a:buClrTx/>
              <a:buSzTx/>
              <a:buFontTx/>
              <a:buNone/>
              <a:defRPr sz="2800">
                <a:solidFill>
                  <a:srgbClr val="FFFFFF"/>
                </a:solidFill>
              </a:defRPr>
            </a:lvl1pPr>
            <a:lvl2pPr marL="457189" indent="338658">
              <a:lnSpc>
                <a:spcPct val="100000"/>
              </a:lnSpc>
              <a:buClrTx/>
              <a:buSzTx/>
              <a:buFontTx/>
              <a:buNone/>
              <a:defRPr sz="2800">
                <a:solidFill>
                  <a:srgbClr val="FFFFFF"/>
                </a:solidFill>
              </a:defRPr>
            </a:lvl2pPr>
            <a:lvl3pPr marL="457189" indent="948243">
              <a:lnSpc>
                <a:spcPct val="100000"/>
              </a:lnSpc>
              <a:buClrTx/>
              <a:buSzTx/>
              <a:buFontTx/>
              <a:buNone/>
              <a:defRPr sz="2800">
                <a:solidFill>
                  <a:srgbClr val="FFFFFF"/>
                </a:solidFill>
              </a:defRPr>
            </a:lvl3pPr>
            <a:lvl4pPr marL="457189" indent="1557828">
              <a:lnSpc>
                <a:spcPct val="100000"/>
              </a:lnSpc>
              <a:buClrTx/>
              <a:buSzTx/>
              <a:buFontTx/>
              <a:buNone/>
              <a:defRPr sz="2800">
                <a:solidFill>
                  <a:srgbClr val="FFFFFF"/>
                </a:solidFill>
              </a:defRPr>
            </a:lvl4pPr>
            <a:lvl5pPr marL="457189" indent="2167412">
              <a:lnSpc>
                <a:spcPct val="100000"/>
              </a:lnSpc>
              <a:buClrTx/>
              <a:buSzTx/>
              <a:buFont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826488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_HEADER">
    <p:bg>
      <p:bgPr>
        <a:solidFill>
          <a:srgbClr val="2A3990"/>
        </a:solidFill>
        <a:effectLst/>
      </p:bgPr>
    </p:bg>
    <p:spTree>
      <p:nvGrpSpPr>
        <p:cNvPr id="1" name=""/>
        <p:cNvGrpSpPr/>
        <p:nvPr/>
      </p:nvGrpSpPr>
      <p:grpSpPr>
        <a:xfrm>
          <a:off x="0" y="0"/>
          <a:ext cx="0" cy="0"/>
          <a:chOff x="0" y="0"/>
          <a:chExt cx="0" cy="0"/>
        </a:xfrm>
      </p:grpSpPr>
      <p:grpSp>
        <p:nvGrpSpPr>
          <p:cNvPr id="37" name="Google Shape;20;p3"/>
          <p:cNvGrpSpPr/>
          <p:nvPr/>
        </p:nvGrpSpPr>
        <p:grpSpPr>
          <a:xfrm>
            <a:off x="8131171" y="6"/>
            <a:ext cx="4060835" cy="2707429"/>
            <a:chOff x="0" y="0"/>
            <a:chExt cx="3045625" cy="2030570"/>
          </a:xfrm>
        </p:grpSpPr>
        <p:sp>
          <p:nvSpPr>
            <p:cNvPr id="32" name="Google Shape;21;p3"/>
            <p:cNvSpPr/>
            <p:nvPr/>
          </p:nvSpPr>
          <p:spPr>
            <a:xfrm>
              <a:off x="2030424" y="10"/>
              <a:ext cx="1015201" cy="1015202"/>
            </a:xfrm>
            <a:prstGeom prst="rect">
              <a:avLst/>
            </a:pr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33" name="Google Shape;22;p3"/>
            <p:cNvSpPr/>
            <p:nvPr/>
          </p:nvSpPr>
          <p:spPr>
            <a:xfrm flipH="1">
              <a:off x="1015084" y="-1"/>
              <a:ext cx="1015202" cy="1015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34" name="Google Shape;23;p3"/>
            <p:cNvSpPr/>
            <p:nvPr/>
          </p:nvSpPr>
          <p:spPr>
            <a:xfrm rot="10800000" flipH="1">
              <a:off x="1015209" y="102"/>
              <a:ext cx="1015201"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35" name="Google Shape;24;p3"/>
            <p:cNvSpPr/>
            <p:nvPr/>
          </p:nvSpPr>
          <p:spPr>
            <a:xfrm rot="10800000">
              <a:off x="-1" y="92"/>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36" name="Google Shape;25;p3"/>
            <p:cNvSpPr/>
            <p:nvPr/>
          </p:nvSpPr>
          <p:spPr>
            <a:xfrm rot="10800000">
              <a:off x="2030410" y="1015370"/>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grpSp>
      <p:sp>
        <p:nvSpPr>
          <p:cNvPr id="38" name="Title Text"/>
          <p:cNvSpPr txBox="1">
            <a:spLocks noGrp="1"/>
          </p:cNvSpPr>
          <p:nvPr>
            <p:ph type="title"/>
          </p:nvPr>
        </p:nvSpPr>
        <p:spPr>
          <a:xfrm>
            <a:off x="797467" y="2869796"/>
            <a:ext cx="10962800" cy="1118401"/>
          </a:xfrm>
          <a:prstGeom prst="rect">
            <a:avLst/>
          </a:prstGeom>
        </p:spPr>
        <p:txBody>
          <a:bodyPr anchor="ctr"/>
          <a:lstStyle>
            <a:lvl1pPr>
              <a:defRPr sz="5600">
                <a:solidFill>
                  <a:srgbClr val="FFFFFF"/>
                </a:solidFill>
              </a:defRPr>
            </a:lvl1pPr>
          </a:lstStyle>
          <a:p>
            <a:r>
              <a:t>Title Text</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010885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6661431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sz="half" idx="1"/>
          </p:nvPr>
        </p:nvSpPr>
        <p:spPr>
          <a:xfrm>
            <a:off x="415599" y="1639968"/>
            <a:ext cx="5333203" cy="4452001"/>
          </a:xfrm>
          <a:prstGeom prst="rect">
            <a:avLst/>
          </a:prstGeom>
        </p:spPr>
        <p:txBody>
          <a:bodyPr/>
          <a:lstStyle>
            <a:lvl1pPr indent="-423323">
              <a:buSzPts val="1400"/>
              <a:defRPr sz="1867"/>
            </a:lvl1pPr>
            <a:lvl2pPr marL="1286901" indent="-474121">
              <a:buSzPts val="1400"/>
              <a:defRPr sz="1867"/>
            </a:lvl2pPr>
            <a:lvl3pPr marL="1896486" indent="-474121">
              <a:buSzPts val="1400"/>
              <a:defRPr sz="1867"/>
            </a:lvl3pPr>
            <a:lvl4pPr marL="2506071" indent="-474121">
              <a:buSzPts val="1400"/>
              <a:defRPr sz="1867"/>
            </a:lvl4pPr>
            <a:lvl5pPr marL="3115655" indent="-474121">
              <a:buSzPts val="1400"/>
              <a:defRPr sz="1867"/>
            </a:lvl5pPr>
          </a:lstStyle>
          <a:p>
            <a:r>
              <a:t>Body Level One</a:t>
            </a:r>
          </a:p>
          <a:p>
            <a:pPr lvl="1"/>
            <a:r>
              <a:t>Body Level Two</a:t>
            </a:r>
          </a:p>
          <a:p>
            <a:pPr lvl="2"/>
            <a:r>
              <a:t>Body Level Three</a:t>
            </a:r>
          </a:p>
          <a:p>
            <a:pPr lvl="3"/>
            <a:r>
              <a:t>Body Level Four</a:t>
            </a:r>
          </a:p>
          <a:p>
            <a:pPr lvl="4"/>
            <a:r>
              <a:t>Body Level Five</a:t>
            </a:r>
          </a:p>
        </p:txBody>
      </p:sp>
      <p:sp>
        <p:nvSpPr>
          <p:cNvPr id="57" name="Google Shape;41;p5"/>
          <p:cNvSpPr txBox="1">
            <a:spLocks noGrp="1"/>
          </p:cNvSpPr>
          <p:nvPr>
            <p:ph type="body" sz="half" idx="21"/>
          </p:nvPr>
        </p:nvSpPr>
        <p:spPr>
          <a:xfrm>
            <a:off x="6443199" y="1639965"/>
            <a:ext cx="5333203" cy="4452003"/>
          </a:xfrm>
          <a:prstGeom prst="rect">
            <a:avLst/>
          </a:prstGeom>
        </p:spPr>
        <p:txBody>
          <a:bodyPr/>
          <a:lstStyle>
            <a:lvl1pPr indent="-423323">
              <a:buSzPts val="1400"/>
              <a:defRPr sz="1400"/>
            </a:lvl1pPr>
          </a:lstStyle>
          <a:p>
            <a:pPr indent="-317500">
              <a:buSzPts val="1400"/>
              <a:defRPr sz="1400"/>
            </a:pPr>
            <a:endParaRPr/>
          </a:p>
        </p:txBody>
      </p:sp>
      <p:sp>
        <p:nvSpPr>
          <p:cNvPr id="58"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extLst>
      <p:ext uri="{BB962C8B-B14F-4D97-AF65-F5344CB8AC3E}">
        <p14:creationId xmlns:p14="http://schemas.microsoft.com/office/powerpoint/2010/main" val="65681487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extLst>
      <p:ext uri="{BB962C8B-B14F-4D97-AF65-F5344CB8AC3E}">
        <p14:creationId xmlns:p14="http://schemas.microsoft.com/office/powerpoint/2010/main" val="24001649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ONE_COLUMN_TEXT">
    <p:spTree>
      <p:nvGrpSpPr>
        <p:cNvPr id="1" name=""/>
        <p:cNvGrpSpPr/>
        <p:nvPr/>
      </p:nvGrpSpPr>
      <p:grpSpPr>
        <a:xfrm>
          <a:off x="0" y="0"/>
          <a:ext cx="0" cy="0"/>
          <a:chOff x="0" y="0"/>
          <a:chExt cx="0" cy="0"/>
        </a:xfrm>
      </p:grpSpPr>
      <p:sp>
        <p:nvSpPr>
          <p:cNvPr id="73" name="Title Text"/>
          <p:cNvSpPr txBox="1">
            <a:spLocks noGrp="1"/>
          </p:cNvSpPr>
          <p:nvPr>
            <p:ph type="title"/>
          </p:nvPr>
        </p:nvSpPr>
        <p:spPr>
          <a:xfrm>
            <a:off x="415600" y="740800"/>
            <a:ext cx="3744001" cy="1007600"/>
          </a:xfrm>
          <a:prstGeom prst="rect">
            <a:avLst/>
          </a:prstGeom>
        </p:spPr>
        <p:txBody>
          <a:bodyPr anchor="b"/>
          <a:lstStyle>
            <a:lvl1pPr>
              <a:defRPr sz="3200"/>
            </a:lvl1pPr>
          </a:lstStyle>
          <a:p>
            <a:r>
              <a:t>Title Text</a:t>
            </a:r>
          </a:p>
        </p:txBody>
      </p:sp>
      <p:sp>
        <p:nvSpPr>
          <p:cNvPr id="74" name="Body Level One…"/>
          <p:cNvSpPr txBox="1">
            <a:spLocks noGrp="1"/>
          </p:cNvSpPr>
          <p:nvPr>
            <p:ph type="body" sz="quarter" idx="1"/>
          </p:nvPr>
        </p:nvSpPr>
        <p:spPr>
          <a:xfrm>
            <a:off x="415600" y="1954405"/>
            <a:ext cx="3744001" cy="4137600"/>
          </a:xfrm>
          <a:prstGeom prst="rect">
            <a:avLst/>
          </a:prstGeom>
        </p:spPr>
        <p:txBody>
          <a:bodyPr/>
          <a:lstStyle>
            <a:lvl1pPr indent="-406390">
              <a:buSzPts val="1200"/>
              <a:defRPr sz="1600"/>
            </a:lvl1pPr>
            <a:lvl2pPr marL="1219170" indent="-406390">
              <a:buSzPts val="1200"/>
              <a:defRPr sz="1600"/>
            </a:lvl2pPr>
            <a:lvl3pPr marL="1828754" indent="-406390">
              <a:buSzPts val="1200"/>
              <a:defRPr sz="1600"/>
            </a:lvl3pPr>
            <a:lvl4pPr marL="2438339" indent="-406390">
              <a:buSzPts val="1200"/>
              <a:defRPr sz="1600"/>
            </a:lvl4pPr>
            <a:lvl5pPr marL="3047924" indent="-406390">
              <a:buSzPts val="1200"/>
              <a:defRPr sz="16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extLst>
      <p:ext uri="{BB962C8B-B14F-4D97-AF65-F5344CB8AC3E}">
        <p14:creationId xmlns:p14="http://schemas.microsoft.com/office/powerpoint/2010/main" val="127583603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MAIN_POINT">
    <p:bg>
      <p:bgPr>
        <a:solidFill>
          <a:schemeClr val="accent4"/>
        </a:solidFill>
        <a:effectLst/>
      </p:bgPr>
    </p:bg>
    <p:spTree>
      <p:nvGrpSpPr>
        <p:cNvPr id="1" name=""/>
        <p:cNvGrpSpPr/>
        <p:nvPr/>
      </p:nvGrpSpPr>
      <p:grpSpPr>
        <a:xfrm>
          <a:off x="0" y="0"/>
          <a:ext cx="0" cy="0"/>
          <a:chOff x="0" y="0"/>
          <a:chExt cx="0" cy="0"/>
        </a:xfrm>
      </p:grpSpPr>
      <p:grpSp>
        <p:nvGrpSpPr>
          <p:cNvPr id="87" name="Google Shape;51;p8"/>
          <p:cNvGrpSpPr/>
          <p:nvPr/>
        </p:nvGrpSpPr>
        <p:grpSpPr>
          <a:xfrm>
            <a:off x="8131171" y="6"/>
            <a:ext cx="4060835" cy="2707429"/>
            <a:chOff x="0" y="0"/>
            <a:chExt cx="3045625" cy="2030570"/>
          </a:xfrm>
        </p:grpSpPr>
        <p:sp>
          <p:nvSpPr>
            <p:cNvPr id="82" name="Google Shape;52;p8"/>
            <p:cNvSpPr/>
            <p:nvPr/>
          </p:nvSpPr>
          <p:spPr>
            <a:xfrm>
              <a:off x="2030424" y="10"/>
              <a:ext cx="1015201" cy="1015202"/>
            </a:xfrm>
            <a:prstGeom prst="rect">
              <a:avLst/>
            </a:pr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83" name="Google Shape;53;p8"/>
            <p:cNvSpPr/>
            <p:nvPr/>
          </p:nvSpPr>
          <p:spPr>
            <a:xfrm flipH="1">
              <a:off x="1015084" y="-1"/>
              <a:ext cx="1015202" cy="1015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84" name="Google Shape;54;p8"/>
            <p:cNvSpPr/>
            <p:nvPr/>
          </p:nvSpPr>
          <p:spPr>
            <a:xfrm rot="10800000" flipH="1">
              <a:off x="1015209" y="102"/>
              <a:ext cx="1015201"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85" name="Google Shape;55;p8"/>
            <p:cNvSpPr/>
            <p:nvPr/>
          </p:nvSpPr>
          <p:spPr>
            <a:xfrm rot="10800000">
              <a:off x="-1" y="92"/>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86" name="Google Shape;56;p8"/>
            <p:cNvSpPr/>
            <p:nvPr/>
          </p:nvSpPr>
          <p:spPr>
            <a:xfrm rot="10800000">
              <a:off x="2030410" y="1015370"/>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grpSp>
      <p:sp>
        <p:nvSpPr>
          <p:cNvPr id="88" name="Title Text"/>
          <p:cNvSpPr txBox="1">
            <a:spLocks noGrp="1"/>
          </p:cNvSpPr>
          <p:nvPr>
            <p:ph type="title"/>
          </p:nvPr>
        </p:nvSpPr>
        <p:spPr>
          <a:xfrm>
            <a:off x="653668" y="701800"/>
            <a:ext cx="7491601" cy="5454401"/>
          </a:xfrm>
          <a:prstGeom prst="rect">
            <a:avLst/>
          </a:prstGeom>
        </p:spPr>
        <p:txBody>
          <a:bodyPr anchor="ctr"/>
          <a:lstStyle>
            <a:lvl1pPr>
              <a:defRPr sz="6400">
                <a:solidFill>
                  <a:srgbClr val="FFFFFF"/>
                </a:solidFill>
              </a:defRPr>
            </a:lvl1pPr>
          </a:lstStyle>
          <a:p>
            <a:r>
              <a:t>Title Text</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98334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CB77-C091-8E4B-976E-3049BBD80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97A2B-A53D-434D-8186-7FB332BE31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D394C-9140-0B4B-A6C0-E2220BF9DBB4}"/>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5" name="Footer Placeholder 4">
            <a:extLst>
              <a:ext uri="{FF2B5EF4-FFF2-40B4-BE49-F238E27FC236}">
                <a16:creationId xmlns:a16="http://schemas.microsoft.com/office/drawing/2014/main" id="{ED69BD48-51E8-904D-A2A6-F0E36DE2D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F1E01-CB07-ED4A-972C-47E9978092A1}"/>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3613085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ECTION_TITLE_AND_DESCRIPTION">
    <p:spTree>
      <p:nvGrpSpPr>
        <p:cNvPr id="1" name=""/>
        <p:cNvGrpSpPr/>
        <p:nvPr/>
      </p:nvGrpSpPr>
      <p:grpSpPr>
        <a:xfrm>
          <a:off x="0" y="0"/>
          <a:ext cx="0" cy="0"/>
          <a:chOff x="0" y="0"/>
          <a:chExt cx="0" cy="0"/>
        </a:xfrm>
      </p:grpSpPr>
      <p:sp>
        <p:nvSpPr>
          <p:cNvPr id="96" name="Google Shape;60;p9"/>
          <p:cNvSpPr/>
          <p:nvPr/>
        </p:nvSpPr>
        <p:spPr>
          <a:xfrm>
            <a:off x="6096000" y="-233"/>
            <a:ext cx="6096000" cy="6858001"/>
          </a:xfrm>
          <a:prstGeom prst="rect">
            <a:avLst/>
          </a:prstGeom>
          <a:solidFill>
            <a:srgbClr val="2A3990"/>
          </a:solidFill>
          <a:ln w="12700">
            <a:miter lim="400000"/>
          </a:ln>
        </p:spPr>
        <p:txBody>
          <a:bodyPr lIns="0" tIns="0" rIns="0" bIns="0" anchor="ctr"/>
          <a:lstStyle/>
          <a:p>
            <a:pPr>
              <a:defRPr>
                <a:solidFill>
                  <a:srgbClr val="000000"/>
                </a:solidFill>
              </a:defRPr>
            </a:pPr>
            <a:endParaRPr sz="2400"/>
          </a:p>
        </p:txBody>
      </p:sp>
      <p:sp>
        <p:nvSpPr>
          <p:cNvPr id="97" name="Google Shape;61;p9"/>
          <p:cNvSpPr/>
          <p:nvPr/>
        </p:nvSpPr>
        <p:spPr>
          <a:xfrm>
            <a:off x="6706234" y="5994001"/>
            <a:ext cx="624401" cy="1"/>
          </a:xfrm>
          <a:prstGeom prst="line">
            <a:avLst/>
          </a:prstGeom>
          <a:ln w="19050">
            <a:solidFill>
              <a:srgbClr val="FFFFFF"/>
            </a:solidFill>
          </a:ln>
        </p:spPr>
        <p:txBody>
          <a:bodyPr lIns="0" tIns="0" rIns="0" bIns="0"/>
          <a:lstStyle/>
          <a:p>
            <a:endParaRPr sz="2400"/>
          </a:p>
        </p:txBody>
      </p:sp>
      <p:sp>
        <p:nvSpPr>
          <p:cNvPr id="98" name="Title Text"/>
          <p:cNvSpPr txBox="1">
            <a:spLocks noGrp="1"/>
          </p:cNvSpPr>
          <p:nvPr>
            <p:ph type="title"/>
          </p:nvPr>
        </p:nvSpPr>
        <p:spPr>
          <a:xfrm>
            <a:off x="354000" y="1534799"/>
            <a:ext cx="5393600" cy="2086003"/>
          </a:xfrm>
          <a:prstGeom prst="rect">
            <a:avLst/>
          </a:prstGeom>
        </p:spPr>
        <p:txBody>
          <a:bodyPr anchor="b"/>
          <a:lstStyle>
            <a:lvl1pPr algn="ctr">
              <a:defRPr sz="5600"/>
            </a:lvl1pPr>
          </a:lstStyle>
          <a:p>
            <a:r>
              <a:t>Title Text</a:t>
            </a:r>
          </a:p>
        </p:txBody>
      </p:sp>
      <p:sp>
        <p:nvSpPr>
          <p:cNvPr id="99" name="Body Level One…"/>
          <p:cNvSpPr txBox="1">
            <a:spLocks noGrp="1"/>
          </p:cNvSpPr>
          <p:nvPr>
            <p:ph type="body" sz="quarter" idx="1"/>
          </p:nvPr>
        </p:nvSpPr>
        <p:spPr>
          <a:xfrm>
            <a:off x="354000" y="3692001"/>
            <a:ext cx="5393600" cy="1692401"/>
          </a:xfrm>
          <a:prstGeom prst="rect">
            <a:avLst/>
          </a:prstGeom>
        </p:spPr>
        <p:txBody>
          <a:bodyPr/>
          <a:lstStyle>
            <a:lvl1pPr marL="457189" indent="-304792" algn="ctr">
              <a:lnSpc>
                <a:spcPct val="100000"/>
              </a:lnSpc>
              <a:buClrTx/>
              <a:buSzTx/>
              <a:buFontTx/>
              <a:buNone/>
              <a:defRPr sz="2800"/>
            </a:lvl1pPr>
            <a:lvl2pPr marL="457189" indent="338658" algn="ctr">
              <a:lnSpc>
                <a:spcPct val="100000"/>
              </a:lnSpc>
              <a:buClrTx/>
              <a:buSzTx/>
              <a:buFontTx/>
              <a:buNone/>
              <a:defRPr sz="2800"/>
            </a:lvl2pPr>
            <a:lvl3pPr marL="457189" indent="948243" algn="ctr">
              <a:lnSpc>
                <a:spcPct val="100000"/>
              </a:lnSpc>
              <a:buClrTx/>
              <a:buSzTx/>
              <a:buFontTx/>
              <a:buNone/>
              <a:defRPr sz="2800"/>
            </a:lvl3pPr>
            <a:lvl4pPr marL="457189" indent="1557828" algn="ctr">
              <a:lnSpc>
                <a:spcPct val="100000"/>
              </a:lnSpc>
              <a:buClrTx/>
              <a:buSzTx/>
              <a:buFontTx/>
              <a:buNone/>
              <a:defRPr sz="2800"/>
            </a:lvl4pPr>
            <a:lvl5pPr marL="457189" indent="2167412"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00" name="Google Shape;64;p9"/>
          <p:cNvSpPr txBox="1">
            <a:spLocks noGrp="1"/>
          </p:cNvSpPr>
          <p:nvPr>
            <p:ph type="body" sz="half" idx="21"/>
          </p:nvPr>
        </p:nvSpPr>
        <p:spPr>
          <a:xfrm>
            <a:off x="6586000" y="965600"/>
            <a:ext cx="5116000" cy="4926801"/>
          </a:xfrm>
          <a:prstGeom prst="rect">
            <a:avLst/>
          </a:prstGeom>
        </p:spPr>
        <p:txBody>
          <a:bodyPr anchor="ctr"/>
          <a:lstStyle/>
          <a:p>
            <a:pPr>
              <a:buClr>
                <a:srgbClr val="FFFFFF"/>
              </a:buClr>
              <a:defRPr>
                <a:solidFill>
                  <a:srgbClr val="FFFFFF"/>
                </a:solidFill>
              </a:defRPr>
            </a:pPr>
            <a:endParaRP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319563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APTION_ONLY">
    <p:spTree>
      <p:nvGrpSpPr>
        <p:cNvPr id="1" name=""/>
        <p:cNvGrpSpPr/>
        <p:nvPr/>
      </p:nvGrpSpPr>
      <p:grpSpPr>
        <a:xfrm>
          <a:off x="0" y="0"/>
          <a:ext cx="0" cy="0"/>
          <a:chOff x="0" y="0"/>
          <a:chExt cx="0" cy="0"/>
        </a:xfrm>
      </p:grpSpPr>
      <p:sp>
        <p:nvSpPr>
          <p:cNvPr id="108" name="Body Level One…"/>
          <p:cNvSpPr txBox="1">
            <a:spLocks noGrp="1"/>
          </p:cNvSpPr>
          <p:nvPr>
            <p:ph type="body" sz="quarter" idx="1"/>
          </p:nvPr>
        </p:nvSpPr>
        <p:spPr>
          <a:xfrm>
            <a:off x="425999" y="5640768"/>
            <a:ext cx="7998403" cy="798401"/>
          </a:xfrm>
          <a:prstGeom prst="rect">
            <a:avLst/>
          </a:prstGeom>
        </p:spPr>
        <p:txBody>
          <a:bodyPr anchor="ctr"/>
          <a:lstStyle>
            <a:lvl1pPr marL="304792"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extLst>
      <p:ext uri="{BB962C8B-B14F-4D97-AF65-F5344CB8AC3E}">
        <p14:creationId xmlns:p14="http://schemas.microsoft.com/office/powerpoint/2010/main" val="271628603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IG_NUMBER">
    <p:bg>
      <p:bgPr>
        <a:solidFill>
          <a:srgbClr val="2A3990"/>
        </a:solidFill>
        <a:effectLst/>
      </p:bgPr>
    </p:bg>
    <p:spTree>
      <p:nvGrpSpPr>
        <p:cNvPr id="1" name=""/>
        <p:cNvGrpSpPr/>
        <p:nvPr/>
      </p:nvGrpSpPr>
      <p:grpSpPr>
        <a:xfrm>
          <a:off x="0" y="0"/>
          <a:ext cx="0" cy="0"/>
          <a:chOff x="0" y="0"/>
          <a:chExt cx="0" cy="0"/>
        </a:xfrm>
      </p:grpSpPr>
      <p:grpSp>
        <p:nvGrpSpPr>
          <p:cNvPr id="121" name="Google Shape;70;p11"/>
          <p:cNvGrpSpPr/>
          <p:nvPr/>
        </p:nvGrpSpPr>
        <p:grpSpPr>
          <a:xfrm>
            <a:off x="8131171" y="6"/>
            <a:ext cx="4060835" cy="2707429"/>
            <a:chOff x="0" y="0"/>
            <a:chExt cx="3045625" cy="2030570"/>
          </a:xfrm>
        </p:grpSpPr>
        <p:sp>
          <p:nvSpPr>
            <p:cNvPr id="116" name="Google Shape;71;p11"/>
            <p:cNvSpPr/>
            <p:nvPr/>
          </p:nvSpPr>
          <p:spPr>
            <a:xfrm>
              <a:off x="2030424" y="10"/>
              <a:ext cx="1015201" cy="1015202"/>
            </a:xfrm>
            <a:prstGeom prst="rect">
              <a:avLst/>
            </a:pr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117" name="Google Shape;72;p11"/>
            <p:cNvSpPr/>
            <p:nvPr/>
          </p:nvSpPr>
          <p:spPr>
            <a:xfrm flipH="1">
              <a:off x="1015084" y="-1"/>
              <a:ext cx="1015202" cy="1015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118" name="Google Shape;73;p11"/>
            <p:cNvSpPr/>
            <p:nvPr/>
          </p:nvSpPr>
          <p:spPr>
            <a:xfrm rot="10800000" flipH="1">
              <a:off x="1015209" y="102"/>
              <a:ext cx="1015201"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119" name="Google Shape;74;p11"/>
            <p:cNvSpPr/>
            <p:nvPr/>
          </p:nvSpPr>
          <p:spPr>
            <a:xfrm rot="10800000">
              <a:off x="-1" y="92"/>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120" name="Google Shape;75;p11"/>
            <p:cNvSpPr/>
            <p:nvPr/>
          </p:nvSpPr>
          <p:spPr>
            <a:xfrm rot="10800000">
              <a:off x="2030410" y="1015370"/>
              <a:ext cx="1015202" cy="101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grpSp>
      <p:sp>
        <p:nvSpPr>
          <p:cNvPr id="122" name="xx%"/>
          <p:cNvSpPr txBox="1">
            <a:spLocks noGrp="1"/>
          </p:cNvSpPr>
          <p:nvPr>
            <p:ph type="title" hasCustomPrompt="1"/>
          </p:nvPr>
        </p:nvSpPr>
        <p:spPr>
          <a:xfrm>
            <a:off x="415599" y="1674732"/>
            <a:ext cx="11360803" cy="2707603"/>
          </a:xfrm>
          <a:prstGeom prst="rect">
            <a:avLst/>
          </a:prstGeom>
        </p:spPr>
        <p:txBody>
          <a:bodyPr anchor="b"/>
          <a:lstStyle>
            <a:lvl1pPr algn="ctr">
              <a:defRPr sz="16000">
                <a:solidFill>
                  <a:srgbClr val="FFFFFF"/>
                </a:solidFill>
              </a:defRPr>
            </a:lvl1pPr>
          </a:lstStyle>
          <a:p>
            <a:r>
              <a:t>xx%</a:t>
            </a:r>
          </a:p>
        </p:txBody>
      </p:sp>
      <p:sp>
        <p:nvSpPr>
          <p:cNvPr id="123" name="Body Level One…"/>
          <p:cNvSpPr txBox="1">
            <a:spLocks noGrp="1"/>
          </p:cNvSpPr>
          <p:nvPr>
            <p:ph type="body" sz="half" idx="1"/>
          </p:nvPr>
        </p:nvSpPr>
        <p:spPr>
          <a:xfrm>
            <a:off x="415599" y="4492300"/>
            <a:ext cx="11360803" cy="1709201"/>
          </a:xfrm>
          <a:prstGeom prst="rect">
            <a:avLst/>
          </a:prstGeom>
        </p:spPr>
        <p:txBody>
          <a:bodyPr/>
          <a:lstStyle>
            <a:lvl1pPr algn="ctr">
              <a:buClr>
                <a:srgbClr val="FFFFFF"/>
              </a:buClr>
              <a:defRPr>
                <a:solidFill>
                  <a:srgbClr val="FFFFFF"/>
                </a:solidFill>
              </a:defRPr>
            </a:lvl1pPr>
            <a:lvl2pPr algn="ctr">
              <a:buClr>
                <a:srgbClr val="FFFFFF"/>
              </a:buClr>
              <a:defRPr>
                <a:solidFill>
                  <a:srgbClr val="FFFFFF"/>
                </a:solidFill>
              </a:defRPr>
            </a:lvl2pPr>
            <a:lvl3pPr algn="ctr">
              <a:buClr>
                <a:srgbClr val="FFFFFF"/>
              </a:buClr>
              <a:defRPr>
                <a:solidFill>
                  <a:srgbClr val="FFFFFF"/>
                </a:solidFill>
              </a:defRPr>
            </a:lvl3pPr>
            <a:lvl4pPr algn="ctr">
              <a:buClr>
                <a:srgbClr val="FFFFFF"/>
              </a:buClr>
              <a:defRPr>
                <a:solidFill>
                  <a:srgbClr val="FFFFFF"/>
                </a:solidFill>
              </a:defRPr>
            </a:lvl4pPr>
            <a:lvl5pPr algn="ctr">
              <a:buClr>
                <a:srgbClr val="FFFFFF"/>
              </a:buCl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180937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31" name="Slide Number"/>
          <p:cNvSpPr txBox="1">
            <a:spLocks noGrp="1"/>
          </p:cNvSpPr>
          <p:nvPr>
            <p:ph type="sldNum" sz="quarter" idx="2"/>
          </p:nvPr>
        </p:nvSpPr>
        <p:spPr>
          <a:prstGeom prst="rect">
            <a:avLst/>
          </a:prstGeom>
        </p:spPr>
        <p:txBody>
          <a:bodyPr/>
          <a:lstStyle>
            <a:lvl1pPr>
              <a:defRPr>
                <a:solidFill>
                  <a:srgbClr val="434343"/>
                </a:solidFill>
              </a:defRPr>
            </a:lvl1pPr>
          </a:lstStyle>
          <a:p>
            <a:fld id="{86CB4B4D-7CA3-9044-876B-883B54F8677D}" type="slidenum">
              <a:t>‹#›</a:t>
            </a:fld>
            <a:endParaRPr/>
          </a:p>
        </p:txBody>
      </p:sp>
    </p:spTree>
    <p:extLst>
      <p:ext uri="{BB962C8B-B14F-4D97-AF65-F5344CB8AC3E}">
        <p14:creationId xmlns:p14="http://schemas.microsoft.com/office/powerpoint/2010/main" val="94453880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9600" y="5993081"/>
            <a:ext cx="10972800" cy="302896"/>
          </a:xfrm>
          <a:prstGeom prst="rect">
            <a:avLst/>
          </a:prstGeom>
        </p:spPr>
        <p:txBody>
          <a:bodyPr/>
          <a:lstStyle>
            <a:lvl1pPr marL="0" indent="0" algn="ctr" defTabSz="412750">
              <a:lnSpc>
                <a:spcPct val="100000"/>
              </a:lnSpc>
              <a:spcBef>
                <a:spcPts val="0"/>
              </a:spcBef>
              <a:buSzTx/>
              <a:buNone/>
              <a:defRPr sz="1500" spc="-14">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lvl1pPr>
          </a:lstStyle>
          <a:p>
            <a:r>
              <a:t>Presentation Title</a:t>
            </a:r>
          </a:p>
        </p:txBody>
      </p:sp>
      <p:sp>
        <p:nvSpPr>
          <p:cNvPr id="13" name="Body Level One…"/>
          <p:cNvSpPr txBox="1">
            <a:spLocks noGrp="1"/>
          </p:cNvSpPr>
          <p:nvPr>
            <p:ph type="body" sz="quarter" idx="1" hasCustomPrompt="1"/>
          </p:nvPr>
        </p:nvSpPr>
        <p:spPr>
          <a:xfrm>
            <a:off x="609600" y="3783790"/>
            <a:ext cx="10972800" cy="1125297"/>
          </a:xfrm>
          <a:prstGeom prst="rect">
            <a:avLst/>
          </a:prstGeom>
        </p:spPr>
        <p:txBody>
          <a:bodyPr/>
          <a:lstStyle>
            <a:lvl1pPr marL="0" indent="0" algn="ctr" defTabSz="412750">
              <a:lnSpc>
                <a:spcPct val="100000"/>
              </a:lnSpc>
              <a:spcBef>
                <a:spcPts val="0"/>
              </a:spcBef>
              <a:buSzTx/>
              <a:buNone/>
              <a:defRPr sz="3000" spc="-30">
                <a:latin typeface="Graphik Semibold"/>
                <a:ea typeface="Graphik Semibold"/>
                <a:cs typeface="Graphik Semibold"/>
                <a:sym typeface="Graphik Semibold"/>
              </a:defRPr>
            </a:lvl1pPr>
            <a:lvl2pPr marL="0" indent="228600" algn="ctr" defTabSz="412750">
              <a:lnSpc>
                <a:spcPct val="100000"/>
              </a:lnSpc>
              <a:spcBef>
                <a:spcPts val="0"/>
              </a:spcBef>
              <a:buSzTx/>
              <a:buNone/>
              <a:defRPr sz="3000" spc="-30">
                <a:latin typeface="Graphik Semibold"/>
                <a:ea typeface="Graphik Semibold"/>
                <a:cs typeface="Graphik Semibold"/>
                <a:sym typeface="Graphik Semibold"/>
              </a:defRPr>
            </a:lvl2pPr>
            <a:lvl3pPr marL="0" indent="457200" algn="ctr" defTabSz="412750">
              <a:lnSpc>
                <a:spcPct val="100000"/>
              </a:lnSpc>
              <a:spcBef>
                <a:spcPts val="0"/>
              </a:spcBef>
              <a:buSzTx/>
              <a:buNone/>
              <a:defRPr sz="3000" spc="-30">
                <a:latin typeface="Graphik Semibold"/>
                <a:ea typeface="Graphik Semibold"/>
                <a:cs typeface="Graphik Semibold"/>
                <a:sym typeface="Graphik Semibold"/>
              </a:defRPr>
            </a:lvl3pPr>
            <a:lvl4pPr marL="0" indent="685800" algn="ctr" defTabSz="412750">
              <a:lnSpc>
                <a:spcPct val="100000"/>
              </a:lnSpc>
              <a:spcBef>
                <a:spcPts val="0"/>
              </a:spcBef>
              <a:buSzTx/>
              <a:buNone/>
              <a:defRPr sz="3000" spc="-30">
                <a:latin typeface="Graphik Semibold"/>
                <a:ea typeface="Graphik Semibold"/>
                <a:cs typeface="Graphik Semibold"/>
                <a:sym typeface="Graphik Semibold"/>
              </a:defRPr>
            </a:lvl4pPr>
            <a:lvl5pPr marL="0" indent="914400" algn="ctr" defTabSz="412750">
              <a:lnSpc>
                <a:spcPct val="100000"/>
              </a:lnSpc>
              <a:spcBef>
                <a:spcPts val="0"/>
              </a:spcBef>
              <a:buSzTx/>
              <a:buNone/>
              <a:defRPr sz="3000" spc="-30">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6000750" y="6350000"/>
            <a:ext cx="194311" cy="2146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69569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609600" y="5550027"/>
            <a:ext cx="10972801" cy="416307"/>
          </a:xfrm>
          <a:prstGeom prst="rect">
            <a:avLst/>
          </a:prstGeom>
        </p:spPr>
        <p:txBody>
          <a:bodyPr anchor="ctr"/>
          <a:lstStyle>
            <a:lvl1pPr marL="0" indent="0" algn="ctr" defTabSz="412750">
              <a:lnSpc>
                <a:spcPct val="100000"/>
              </a:lnSpc>
              <a:spcBef>
                <a:spcPts val="0"/>
              </a:spcBef>
              <a:buSzTx/>
              <a:buNone/>
              <a:defRPr spc="-22">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609600" y="2089150"/>
            <a:ext cx="10972800" cy="2208213"/>
          </a:xfrm>
          <a:prstGeom prst="rect">
            <a:avLst/>
          </a:prstGeom>
        </p:spPr>
        <p:txBody>
          <a:bodyPr anchor="ctr"/>
          <a:lstStyle>
            <a:lvl1pPr marL="0" indent="0" algn="ctr" defTabSz="1219200">
              <a:lnSpc>
                <a:spcPct val="80000"/>
              </a:lnSpc>
              <a:spcBef>
                <a:spcPts val="0"/>
              </a:spcBef>
              <a:buSzTx/>
              <a:buNone/>
              <a:defRPr sz="4200">
                <a:latin typeface="+mn-lt"/>
                <a:ea typeface="+mn-ea"/>
                <a:cs typeface="+mn-cs"/>
                <a:sym typeface="Canela Bold"/>
              </a:defRPr>
            </a:lvl1pPr>
            <a:lvl2pPr marL="0" indent="228600" algn="ctr" defTabSz="1219200">
              <a:lnSpc>
                <a:spcPct val="80000"/>
              </a:lnSpc>
              <a:spcBef>
                <a:spcPts val="0"/>
              </a:spcBef>
              <a:buSzTx/>
              <a:buNone/>
              <a:defRPr sz="4200">
                <a:latin typeface="+mn-lt"/>
                <a:ea typeface="+mn-ea"/>
                <a:cs typeface="+mn-cs"/>
                <a:sym typeface="Canela Bold"/>
              </a:defRPr>
            </a:lvl2pPr>
            <a:lvl3pPr marL="0" indent="457200" algn="ctr" defTabSz="1219200">
              <a:lnSpc>
                <a:spcPct val="80000"/>
              </a:lnSpc>
              <a:spcBef>
                <a:spcPts val="0"/>
              </a:spcBef>
              <a:buSzTx/>
              <a:buNone/>
              <a:defRPr sz="4200">
                <a:latin typeface="+mn-lt"/>
                <a:ea typeface="+mn-ea"/>
                <a:cs typeface="+mn-cs"/>
                <a:sym typeface="Canela Bold"/>
              </a:defRPr>
            </a:lvl3pPr>
            <a:lvl4pPr marL="0" indent="685800" algn="ctr" defTabSz="1219200">
              <a:lnSpc>
                <a:spcPct val="80000"/>
              </a:lnSpc>
              <a:spcBef>
                <a:spcPts val="0"/>
              </a:spcBef>
              <a:buSzTx/>
              <a:buNone/>
              <a:defRPr sz="4200">
                <a:latin typeface="+mn-lt"/>
                <a:ea typeface="+mn-ea"/>
                <a:cs typeface="+mn-cs"/>
                <a:sym typeface="Canela Bold"/>
              </a:defRPr>
            </a:lvl4pPr>
            <a:lvl5pPr marL="0" indent="914400" algn="ctr" defTabSz="1219200">
              <a:lnSpc>
                <a:spcPct val="80000"/>
              </a:lnSpc>
              <a:spcBef>
                <a:spcPts val="0"/>
              </a:spcBef>
              <a:buSzTx/>
              <a:buNone/>
              <a:defRPr sz="42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6000750" y="6350000"/>
            <a:ext cx="194311" cy="2146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1504065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3">
            <a:alphaModFix amt="7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C2D4-6D47-BD49-B192-B1499F639E7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7CEF03-BAFA-ED4E-80E8-CDDF93BD22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DE1009A-C21C-AD4C-8A14-B8C9672FCCAD}"/>
              </a:ext>
            </a:extLst>
          </p:cNvPr>
          <p:cNvSpPr>
            <a:spLocks noGrp="1"/>
          </p:cNvSpPr>
          <p:nvPr>
            <p:ph type="ftr" sz="quarter" idx="11"/>
          </p:nvPr>
        </p:nvSpPr>
        <p:spPr>
          <a:xfrm>
            <a:off x="4038598" y="6226297"/>
            <a:ext cx="4114800" cy="365125"/>
          </a:xfrm>
        </p:spPr>
        <p:txBody>
          <a:bodyPr/>
          <a:lstStyle/>
          <a:p>
            <a:r>
              <a:rPr lang="en-US" dirty="0" err="1"/>
              <a:t>www.psneurology.com</a:t>
            </a:r>
            <a:endParaRPr lang="en-US" dirty="0"/>
          </a:p>
          <a:p>
            <a:endParaRPr lang="en-US" dirty="0"/>
          </a:p>
        </p:txBody>
      </p:sp>
      <p:sp>
        <p:nvSpPr>
          <p:cNvPr id="6" name="Slide Number Placeholder 5">
            <a:extLst>
              <a:ext uri="{FF2B5EF4-FFF2-40B4-BE49-F238E27FC236}">
                <a16:creationId xmlns:a16="http://schemas.microsoft.com/office/drawing/2014/main" id="{B09FAF82-959D-AA42-920B-6547D8A8D3DA}"/>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211048248"/>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4" name="whoosh.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D2CC-C704-704D-B405-A543D1C8E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4E2058-0664-234A-A19E-BDC0F561C3DE}"/>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20850F06-1379-7842-99DF-818E18F43C1A}"/>
              </a:ext>
            </a:extLst>
          </p:cNvPr>
          <p:cNvSpPr>
            <a:spLocks noGrp="1"/>
          </p:cNvSpPr>
          <p:nvPr>
            <p:ph type="ftr" sz="quarter" idx="11"/>
          </p:nvPr>
        </p:nvSpPr>
        <p:spPr>
          <a:xfrm>
            <a:off x="4038600" y="6264269"/>
            <a:ext cx="4114800" cy="365125"/>
          </a:xfrm>
        </p:spPr>
        <p:txBody>
          <a:bodyPr/>
          <a:lstStyle/>
          <a:p>
            <a:r>
              <a:rPr lang="en-US" dirty="0" err="1"/>
              <a:t>www.psneurology.com</a:t>
            </a:r>
            <a:endParaRPr lang="en-US" dirty="0"/>
          </a:p>
          <a:p>
            <a:endParaRPr lang="en-US" dirty="0"/>
          </a:p>
        </p:txBody>
      </p:sp>
      <p:sp>
        <p:nvSpPr>
          <p:cNvPr id="6" name="Slide Number Placeholder 5">
            <a:extLst>
              <a:ext uri="{FF2B5EF4-FFF2-40B4-BE49-F238E27FC236}">
                <a16:creationId xmlns:a16="http://schemas.microsoft.com/office/drawing/2014/main" id="{DC222A84-64F2-FF46-B0E2-F4B80A426A98}"/>
              </a:ext>
            </a:extLst>
          </p:cNvPr>
          <p:cNvSpPr>
            <a:spLocks noGrp="1"/>
          </p:cNvSpPr>
          <p:nvPr>
            <p:ph type="sldNum" sz="quarter" idx="12"/>
          </p:nvPr>
        </p:nvSpPr>
        <p:spPr>
          <a:xfrm>
            <a:off x="8587154" y="6264269"/>
            <a:ext cx="2743200" cy="365125"/>
          </a:xfrm>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987898411"/>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3">
            <a:alphaModFix amt="7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C2D4-6D47-BD49-B192-B1499F639E7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7CEF03-BAFA-ED4E-80E8-CDDF93BD22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DE1009A-C21C-AD4C-8A14-B8C9672FCCAD}"/>
              </a:ext>
            </a:extLst>
          </p:cNvPr>
          <p:cNvSpPr>
            <a:spLocks noGrp="1"/>
          </p:cNvSpPr>
          <p:nvPr>
            <p:ph type="ftr" sz="quarter" idx="11"/>
          </p:nvPr>
        </p:nvSpPr>
        <p:spPr>
          <a:xfrm>
            <a:off x="4038598" y="6226297"/>
            <a:ext cx="4114800" cy="365125"/>
          </a:xfrm>
        </p:spPr>
        <p:txBody>
          <a:bodyPr/>
          <a:lstStyle/>
          <a:p>
            <a:r>
              <a:rPr lang="en-US" dirty="0" err="1"/>
              <a:t>www.psneurology.com</a:t>
            </a:r>
            <a:endParaRPr lang="en-US" dirty="0"/>
          </a:p>
          <a:p>
            <a:endParaRPr lang="en-US" dirty="0"/>
          </a:p>
        </p:txBody>
      </p:sp>
      <p:sp>
        <p:nvSpPr>
          <p:cNvPr id="6" name="Slide Number Placeholder 5">
            <a:extLst>
              <a:ext uri="{FF2B5EF4-FFF2-40B4-BE49-F238E27FC236}">
                <a16:creationId xmlns:a16="http://schemas.microsoft.com/office/drawing/2014/main" id="{B09FAF82-959D-AA42-920B-6547D8A8D3DA}"/>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1824812203"/>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4" name="whoosh.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2656-C36D-F042-A1D0-C114788C5A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C3BB25-4182-F342-AEB5-C18867C423CC}"/>
              </a:ext>
            </a:extLst>
          </p:cNvPr>
          <p:cNvSpPr>
            <a:spLocks noGrp="1"/>
          </p:cNvSpPr>
          <p:nvPr>
            <p:ph type="body" idx="1"/>
          </p:nvPr>
        </p:nvSpPr>
        <p:spPr>
          <a:xfrm>
            <a:off x="831850" y="4589463"/>
            <a:ext cx="10515600" cy="1500187"/>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204AD71-9283-FB42-AD52-58EB3F4D06BD}"/>
              </a:ext>
            </a:extLst>
          </p:cNvPr>
          <p:cNvSpPr>
            <a:spLocks noGrp="1"/>
          </p:cNvSpPr>
          <p:nvPr>
            <p:ph type="ftr" sz="quarter" idx="11"/>
          </p:nvPr>
        </p:nvSpPr>
        <p:spPr>
          <a:xfrm>
            <a:off x="4032250" y="6356349"/>
            <a:ext cx="4114800" cy="365125"/>
          </a:xfrm>
        </p:spPr>
        <p:txBody>
          <a:bodyPr/>
          <a:lstStyle/>
          <a:p>
            <a:r>
              <a:rPr lang="en-US" dirty="0" err="1"/>
              <a:t>www.psneurology.com</a:t>
            </a:r>
            <a:endParaRPr lang="en-US" dirty="0"/>
          </a:p>
          <a:p>
            <a:endParaRPr lang="en-US" dirty="0"/>
          </a:p>
        </p:txBody>
      </p:sp>
      <p:sp>
        <p:nvSpPr>
          <p:cNvPr id="6" name="Slide Number Placeholder 5">
            <a:extLst>
              <a:ext uri="{FF2B5EF4-FFF2-40B4-BE49-F238E27FC236}">
                <a16:creationId xmlns:a16="http://schemas.microsoft.com/office/drawing/2014/main" id="{CD084E12-85CD-2F45-8996-249E512508FF}"/>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1823062019"/>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9BDFF-5444-9547-9FAB-7431FC29D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809B92-9C15-A54F-BBF7-0B4B40C46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BA2941-5DA4-9B42-9F6B-0D7F2C15C6C8}"/>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5" name="Footer Placeholder 4">
            <a:extLst>
              <a:ext uri="{FF2B5EF4-FFF2-40B4-BE49-F238E27FC236}">
                <a16:creationId xmlns:a16="http://schemas.microsoft.com/office/drawing/2014/main" id="{1BBDABE8-B455-1542-B54B-5BC3D13E4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89357-09C0-E14E-BCF1-93DA083CC7B4}"/>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3296814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24D7-14F3-6443-B7F2-43C3F49D8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69004-AC08-674A-B87C-D153118D79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23E11A-7ECF-ED46-95B3-23F2962E14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0219E71-9951-EE45-9333-7EE2657DBC0B}"/>
              </a:ext>
            </a:extLst>
          </p:cNvPr>
          <p:cNvSpPr>
            <a:spLocks noGrp="1"/>
          </p:cNvSpPr>
          <p:nvPr>
            <p:ph type="ftr" sz="quarter" idx="11"/>
          </p:nvPr>
        </p:nvSpPr>
        <p:spPr>
          <a:xfrm>
            <a:off x="4038598" y="6320082"/>
            <a:ext cx="4114800" cy="365125"/>
          </a:xfrm>
        </p:spPr>
        <p:txBody>
          <a:bodyPr/>
          <a:lstStyle/>
          <a:p>
            <a:r>
              <a:rPr lang="en-US" dirty="0" err="1"/>
              <a:t>www.psneurology.com</a:t>
            </a:r>
            <a:endParaRPr lang="en-US" dirty="0"/>
          </a:p>
        </p:txBody>
      </p:sp>
      <p:sp>
        <p:nvSpPr>
          <p:cNvPr id="7" name="Slide Number Placeholder 6">
            <a:extLst>
              <a:ext uri="{FF2B5EF4-FFF2-40B4-BE49-F238E27FC236}">
                <a16:creationId xmlns:a16="http://schemas.microsoft.com/office/drawing/2014/main" id="{7C18366E-EC8E-5A47-8EEA-35A788A5F62E}"/>
              </a:ext>
            </a:extLst>
          </p:cNvPr>
          <p:cNvSpPr>
            <a:spLocks noGrp="1"/>
          </p:cNvSpPr>
          <p:nvPr>
            <p:ph type="sldNum" sz="quarter" idx="12"/>
          </p:nvPr>
        </p:nvSpPr>
        <p:spPr/>
        <p:txBody>
          <a:bodyPr/>
          <a:lstStyle/>
          <a:p>
            <a:fld id="{F11CE6DA-67A4-5C4A-88AA-D0C2165904B4}" type="slidenum">
              <a:rPr lang="en-US" smtClean="0"/>
              <a:t>‹#›</a:t>
            </a:fld>
            <a:endParaRPr lang="en-US" dirty="0"/>
          </a:p>
        </p:txBody>
      </p:sp>
    </p:spTree>
    <p:extLst>
      <p:ext uri="{BB962C8B-B14F-4D97-AF65-F5344CB8AC3E}">
        <p14:creationId xmlns:p14="http://schemas.microsoft.com/office/powerpoint/2010/main" val="3017329558"/>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6B72-620F-C042-8166-C52D0E9D68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3EBCBB-FCAE-E44F-9229-450773D975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841F7-28D1-CC4C-BB6A-1AD7585577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DF517-FB7F-2A48-9F80-48CF9E8604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5B3E9F-0408-E048-B669-9AF559E50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5C728897-4081-DB47-87CB-3134FA5A2E36}"/>
              </a:ext>
            </a:extLst>
          </p:cNvPr>
          <p:cNvSpPr>
            <a:spLocks noGrp="1"/>
          </p:cNvSpPr>
          <p:nvPr>
            <p:ph type="ftr" sz="quarter" idx="11"/>
          </p:nvPr>
        </p:nvSpPr>
        <p:spPr/>
        <p:txBody>
          <a:bodyPr/>
          <a:lstStyle/>
          <a:p>
            <a:r>
              <a:rPr lang="en-US" dirty="0" err="1"/>
              <a:t>www.psneurology.com</a:t>
            </a:r>
            <a:endParaRPr lang="en-US" dirty="0"/>
          </a:p>
        </p:txBody>
      </p:sp>
      <p:sp>
        <p:nvSpPr>
          <p:cNvPr id="9" name="Slide Number Placeholder 8">
            <a:extLst>
              <a:ext uri="{FF2B5EF4-FFF2-40B4-BE49-F238E27FC236}">
                <a16:creationId xmlns:a16="http://schemas.microsoft.com/office/drawing/2014/main" id="{923CD2A6-8670-384E-B5FF-D4E00FB80F7D}"/>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2657623239"/>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646F-B058-7249-B4B6-9D617E951CB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7E92F71-1571-4141-BEC6-FD7B4FEBF387}"/>
              </a:ext>
            </a:extLst>
          </p:cNvPr>
          <p:cNvSpPr>
            <a:spLocks noGrp="1"/>
          </p:cNvSpPr>
          <p:nvPr>
            <p:ph type="ftr" sz="quarter" idx="11"/>
          </p:nvPr>
        </p:nvSpPr>
        <p:spPr/>
        <p:txBody>
          <a:bodyPr/>
          <a:lstStyle/>
          <a:p>
            <a:r>
              <a:rPr lang="en-US" dirty="0" err="1"/>
              <a:t>www.psneurology.com</a:t>
            </a:r>
            <a:endParaRPr lang="en-US" dirty="0"/>
          </a:p>
        </p:txBody>
      </p:sp>
      <p:sp>
        <p:nvSpPr>
          <p:cNvPr id="5" name="Slide Number Placeholder 4">
            <a:extLst>
              <a:ext uri="{FF2B5EF4-FFF2-40B4-BE49-F238E27FC236}">
                <a16:creationId xmlns:a16="http://schemas.microsoft.com/office/drawing/2014/main" id="{ED39D273-CE8E-C94E-BA07-04D39CBA1976}"/>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3761429050"/>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8E6194-0E0C-6742-87A4-D2E9C6645954}"/>
              </a:ext>
            </a:extLst>
          </p:cNvPr>
          <p:cNvSpPr>
            <a:spLocks noGrp="1"/>
          </p:cNvSpPr>
          <p:nvPr>
            <p:ph type="ftr" sz="quarter" idx="11"/>
          </p:nvPr>
        </p:nvSpPr>
        <p:spPr/>
        <p:txBody>
          <a:bodyPr/>
          <a:lstStyle/>
          <a:p>
            <a:r>
              <a:rPr lang="en-US" dirty="0" err="1"/>
              <a:t>www.psneurology.com</a:t>
            </a:r>
            <a:endParaRPr lang="en-US" dirty="0"/>
          </a:p>
        </p:txBody>
      </p:sp>
      <p:sp>
        <p:nvSpPr>
          <p:cNvPr id="4" name="Slide Number Placeholder 3">
            <a:extLst>
              <a:ext uri="{FF2B5EF4-FFF2-40B4-BE49-F238E27FC236}">
                <a16:creationId xmlns:a16="http://schemas.microsoft.com/office/drawing/2014/main" id="{5591A7FB-F99D-2541-8FA7-8645E894FA23}"/>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747810348"/>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84A0-BBD6-5B45-9127-C7AA23996F7F}"/>
              </a:ext>
            </a:extLst>
          </p:cNvPr>
          <p:cNvSpPr>
            <a:spLocks noGrp="1"/>
          </p:cNvSpPr>
          <p:nvPr>
            <p:ph type="title"/>
          </p:nvPr>
        </p:nvSpPr>
        <p:spPr>
          <a:xfrm>
            <a:off x="839788" y="902676"/>
            <a:ext cx="3932237" cy="1154723"/>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6250123-DCB1-2140-B68A-B3FE672FA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C23285-1B43-154A-AC26-DA925F7D7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118CFBE-2632-7A45-B76B-C1FA89A96AFC}"/>
              </a:ext>
            </a:extLst>
          </p:cNvPr>
          <p:cNvSpPr>
            <a:spLocks noGrp="1"/>
          </p:cNvSpPr>
          <p:nvPr>
            <p:ph type="ftr" sz="quarter" idx="11"/>
          </p:nvPr>
        </p:nvSpPr>
        <p:spPr/>
        <p:txBody>
          <a:bodyPr/>
          <a:lstStyle/>
          <a:p>
            <a:r>
              <a:rPr lang="en-US" dirty="0" err="1"/>
              <a:t>www.psneurology.com</a:t>
            </a:r>
            <a:endParaRPr lang="en-US" dirty="0"/>
          </a:p>
        </p:txBody>
      </p:sp>
      <p:sp>
        <p:nvSpPr>
          <p:cNvPr id="7" name="Slide Number Placeholder 6">
            <a:extLst>
              <a:ext uri="{FF2B5EF4-FFF2-40B4-BE49-F238E27FC236}">
                <a16:creationId xmlns:a16="http://schemas.microsoft.com/office/drawing/2014/main" id="{FD160CF2-FE08-2A41-879D-8299EB04F662}"/>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3447179507"/>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A6A5-CA8D-D24A-8BD0-BC9E21255C9F}"/>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F688F37-E17E-144B-B7E8-DB2D7E9F6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FFC9F04-D793-B944-A1C5-0679DA284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8E6A5B1-A6D6-0E48-9428-4E58BB4818E5}"/>
              </a:ext>
            </a:extLst>
          </p:cNvPr>
          <p:cNvSpPr>
            <a:spLocks noGrp="1"/>
          </p:cNvSpPr>
          <p:nvPr>
            <p:ph type="ftr" sz="quarter" idx="11"/>
          </p:nvPr>
        </p:nvSpPr>
        <p:spPr/>
        <p:txBody>
          <a:bodyPr/>
          <a:lstStyle/>
          <a:p>
            <a:r>
              <a:rPr lang="en-US" dirty="0" err="1"/>
              <a:t>www.psneurology.com</a:t>
            </a:r>
            <a:endParaRPr lang="en-US" dirty="0"/>
          </a:p>
        </p:txBody>
      </p:sp>
      <p:sp>
        <p:nvSpPr>
          <p:cNvPr id="7" name="Slide Number Placeholder 6">
            <a:extLst>
              <a:ext uri="{FF2B5EF4-FFF2-40B4-BE49-F238E27FC236}">
                <a16:creationId xmlns:a16="http://schemas.microsoft.com/office/drawing/2014/main" id="{47A35429-F762-B34B-A022-650E7B44F0E4}"/>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2267249654"/>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0486-AF62-CA41-A144-CB1746F3B6A5}"/>
              </a:ext>
            </a:extLst>
          </p:cNvPr>
          <p:cNvSpPr>
            <a:spLocks noGrp="1"/>
          </p:cNvSpPr>
          <p:nvPr>
            <p:ph type="title"/>
          </p:nvPr>
        </p:nvSpPr>
        <p:spPr>
          <a:xfrm>
            <a:off x="838199" y="843312"/>
            <a:ext cx="10515601" cy="89262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1505E6-F24D-254E-BCB4-0B78913826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A61D54C-8E8C-B74C-A283-F8EBD9085FB7}"/>
              </a:ext>
            </a:extLst>
          </p:cNvPr>
          <p:cNvSpPr>
            <a:spLocks noGrp="1"/>
          </p:cNvSpPr>
          <p:nvPr>
            <p:ph type="ftr" sz="quarter" idx="11"/>
          </p:nvPr>
        </p:nvSpPr>
        <p:spPr/>
        <p:txBody>
          <a:bodyPr/>
          <a:lstStyle/>
          <a:p>
            <a:r>
              <a:rPr lang="en-US" dirty="0" err="1"/>
              <a:t>www.psneurology.com</a:t>
            </a:r>
            <a:endParaRPr lang="en-US" dirty="0"/>
          </a:p>
        </p:txBody>
      </p:sp>
      <p:sp>
        <p:nvSpPr>
          <p:cNvPr id="6" name="Slide Number Placeholder 5">
            <a:extLst>
              <a:ext uri="{FF2B5EF4-FFF2-40B4-BE49-F238E27FC236}">
                <a16:creationId xmlns:a16="http://schemas.microsoft.com/office/drawing/2014/main" id="{EB30CE1B-85EB-4249-B1FA-BFBB0D889060}"/>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2985512399"/>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893ACC-5C71-2740-A444-AF68A873B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70A555-ACCB-5347-8833-C06DA8DE12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8C3A7C7-49E3-3143-A417-CF1B4E0773DB}"/>
              </a:ext>
            </a:extLst>
          </p:cNvPr>
          <p:cNvSpPr>
            <a:spLocks noGrp="1"/>
          </p:cNvSpPr>
          <p:nvPr>
            <p:ph type="ftr" sz="quarter" idx="11"/>
          </p:nvPr>
        </p:nvSpPr>
        <p:spPr/>
        <p:txBody>
          <a:bodyPr/>
          <a:lstStyle/>
          <a:p>
            <a:r>
              <a:rPr lang="en-US" dirty="0" err="1"/>
              <a:t>www.psneurology.com</a:t>
            </a:r>
            <a:endParaRPr lang="en-US" dirty="0"/>
          </a:p>
        </p:txBody>
      </p:sp>
      <p:sp>
        <p:nvSpPr>
          <p:cNvPr id="6" name="Slide Number Placeholder 5">
            <a:extLst>
              <a:ext uri="{FF2B5EF4-FFF2-40B4-BE49-F238E27FC236}">
                <a16:creationId xmlns:a16="http://schemas.microsoft.com/office/drawing/2014/main" id="{22010603-57DF-554A-818B-D90A7F3D4210}"/>
              </a:ext>
            </a:extLst>
          </p:cNvPr>
          <p:cNvSpPr>
            <a:spLocks noGrp="1"/>
          </p:cNvSpPr>
          <p:nvPr>
            <p:ph type="sldNum" sz="quarter" idx="12"/>
          </p:nvPr>
        </p:nvSpPr>
        <p:spPr/>
        <p:txBody>
          <a:bodyPr/>
          <a:lstStyle/>
          <a:p>
            <a:fld id="{F11CE6DA-67A4-5C4A-88AA-D0C2165904B4}" type="slidenum">
              <a:rPr lang="en-US" smtClean="0"/>
              <a:t>‹#›</a:t>
            </a:fld>
            <a:endParaRPr lang="en-US"/>
          </a:p>
        </p:txBody>
      </p:sp>
    </p:spTree>
    <p:extLst>
      <p:ext uri="{BB962C8B-B14F-4D97-AF65-F5344CB8AC3E}">
        <p14:creationId xmlns:p14="http://schemas.microsoft.com/office/powerpoint/2010/main" val="3348729754"/>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1" name="whoosh.wav"/>
          </p:stSnd>
        </p:sndAc>
      </p:transition>
    </mc:Choice>
    <mc:Fallback xmlns="">
      <p:transition spd="slow">
        <p:wipe/>
        <p:sndAc>
          <p:stSnd>
            <p:snd r:embed="rId3" name="whoosh.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0223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8FBB0CDD-0E6D-0848-9DEF-E9E6E4BAFFF3}" type="datetimeFigureOut">
              <a:rPr lang="en-US"/>
              <a:pPr>
                <a:defRPr/>
              </a:pPr>
              <a:t>3/4/23</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5E2D6D13-965C-A049-A181-A8D9F639595E}" type="slidenum">
              <a:rPr lang="en-US" altLang="en-US"/>
              <a:pPr>
                <a:defRPr/>
              </a:pPr>
              <a:t>‹#›</a:t>
            </a:fld>
            <a:endParaRPr lang="en-US" altLang="en-US"/>
          </a:p>
        </p:txBody>
      </p:sp>
    </p:spTree>
    <p:extLst>
      <p:ext uri="{BB962C8B-B14F-4D97-AF65-F5344CB8AC3E}">
        <p14:creationId xmlns:p14="http://schemas.microsoft.com/office/powerpoint/2010/main" val="3373167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08E5-75A0-1A43-BBC8-94BC36E03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261ED-0094-E143-829C-E8B048D46C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8A200B-12D5-0E45-A364-D1A327628A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BD906A-5875-0D4F-B4C9-59BA7765BBC8}"/>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6" name="Footer Placeholder 5">
            <a:extLst>
              <a:ext uri="{FF2B5EF4-FFF2-40B4-BE49-F238E27FC236}">
                <a16:creationId xmlns:a16="http://schemas.microsoft.com/office/drawing/2014/main" id="{C93AA5D1-0418-3B43-830C-4834A5CB0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5C6F7-CBE7-3E48-B27F-87EAC9B36BFA}"/>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223006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E26B347-F4BE-1648-86A8-F950BDA00592}" type="datetimeFigureOut">
              <a:rPr lang="en-US"/>
              <a:pPr>
                <a:defRPr/>
              </a:pPr>
              <a:t>3/4/23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427861B-B4EF-1246-BE5D-EDC6B272D475}" type="slidenum">
              <a:rPr lang="en-US" altLang="en-US"/>
              <a:pPr>
                <a:defRPr/>
              </a:pPr>
              <a:t>‹#›</a:t>
            </a:fld>
            <a:endParaRPr lang="en-US" altLang="en-US"/>
          </a:p>
        </p:txBody>
      </p:sp>
    </p:spTree>
    <p:extLst>
      <p:ext uri="{BB962C8B-B14F-4D97-AF65-F5344CB8AC3E}">
        <p14:creationId xmlns:p14="http://schemas.microsoft.com/office/powerpoint/2010/main" val="2453873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E3680316-C296-8E4E-A7F9-C6AC72640E6D}" type="datetimeFigureOut">
              <a:rPr lang="en-US"/>
              <a:pPr>
                <a:defRPr/>
              </a:pPr>
              <a:t>3/4/23</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28C69B48-1F74-1141-BC00-1FFB973259A7}" type="slidenum">
              <a:rPr lang="en-US" altLang="en-US"/>
              <a:pPr>
                <a:defRPr/>
              </a:pPr>
              <a:t>‹#›</a:t>
            </a:fld>
            <a:endParaRPr lang="en-US" altLang="en-US"/>
          </a:p>
        </p:txBody>
      </p:sp>
    </p:spTree>
    <p:extLst>
      <p:ext uri="{BB962C8B-B14F-4D97-AF65-F5344CB8AC3E}">
        <p14:creationId xmlns:p14="http://schemas.microsoft.com/office/powerpoint/2010/main" val="35512411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56329D62-058C-0947-9595-F6567E2E3EED}" type="datetimeFigureOut">
              <a:rPr lang="en-US"/>
              <a:pPr>
                <a:defRPr/>
              </a:pPr>
              <a:t>3/4/23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B985817-8DEA-6247-8342-42FCFA288B71}" type="slidenum">
              <a:rPr lang="en-US" altLang="en-US"/>
              <a:pPr>
                <a:defRPr/>
              </a:pPr>
              <a:t>‹#›</a:t>
            </a:fld>
            <a:endParaRPr lang="en-US" altLang="en-US"/>
          </a:p>
        </p:txBody>
      </p:sp>
    </p:spTree>
    <p:extLst>
      <p:ext uri="{BB962C8B-B14F-4D97-AF65-F5344CB8AC3E}">
        <p14:creationId xmlns:p14="http://schemas.microsoft.com/office/powerpoint/2010/main" val="3692185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19F60688-9C47-F44C-A0F6-321D419C8385}" type="datetimeFigureOut">
              <a:rPr lang="en-US"/>
              <a:pPr>
                <a:defRPr/>
              </a:pPr>
              <a:t>3/4/23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0BE14E1-CF5F-E140-8CB1-3AE95EADAD3E}" type="slidenum">
              <a:rPr lang="en-US" altLang="en-US"/>
              <a:pPr>
                <a:defRPr/>
              </a:pPr>
              <a:t>‹#›</a:t>
            </a:fld>
            <a:endParaRPr lang="en-US" altLang="en-US"/>
          </a:p>
        </p:txBody>
      </p:sp>
    </p:spTree>
    <p:extLst>
      <p:ext uri="{BB962C8B-B14F-4D97-AF65-F5344CB8AC3E}">
        <p14:creationId xmlns:p14="http://schemas.microsoft.com/office/powerpoint/2010/main" val="3777188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BD78D859-7E19-3F4B-8D05-07D758EA655B}" type="datetimeFigureOut">
              <a:rPr lang="en-US"/>
              <a:pPr>
                <a:defRPr/>
              </a:pPr>
              <a:t>3/4/23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EF5DBC4-84E0-944D-A133-B46F5AEB6A58}" type="slidenum">
              <a:rPr lang="en-US" altLang="en-US"/>
              <a:pPr>
                <a:defRPr/>
              </a:pPr>
              <a:t>‹#›</a:t>
            </a:fld>
            <a:endParaRPr lang="en-US" altLang="en-US"/>
          </a:p>
        </p:txBody>
      </p:sp>
    </p:spTree>
    <p:extLst>
      <p:ext uri="{BB962C8B-B14F-4D97-AF65-F5344CB8AC3E}">
        <p14:creationId xmlns:p14="http://schemas.microsoft.com/office/powerpoint/2010/main" val="2849077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1B95A38-5676-6A44-88B9-16342FFAC913}" type="datetimeFigureOut">
              <a:rPr lang="en-US"/>
              <a:pPr>
                <a:defRPr/>
              </a:pPr>
              <a:t>3/4/23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3091D31-1BC5-4C45-8A9C-83F66045C4C7}" type="slidenum">
              <a:rPr lang="en-US" altLang="en-US"/>
              <a:pPr>
                <a:defRPr/>
              </a:pPr>
              <a:t>‹#›</a:t>
            </a:fld>
            <a:endParaRPr lang="en-US" altLang="en-US"/>
          </a:p>
        </p:txBody>
      </p:sp>
    </p:spTree>
    <p:extLst>
      <p:ext uri="{BB962C8B-B14F-4D97-AF65-F5344CB8AC3E}">
        <p14:creationId xmlns:p14="http://schemas.microsoft.com/office/powerpoint/2010/main" val="3515826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3DE71DB4-D1B8-814B-A1A8-C53C3E42E69B}" type="datetimeFigureOut">
              <a:rPr lang="en-US"/>
              <a:pPr>
                <a:defRPr/>
              </a:pPr>
              <a:t>3/4/23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6795ACB-D466-6D48-9EBD-1C4D8127A47A}" type="slidenum">
              <a:rPr lang="en-US" altLang="en-US"/>
              <a:pPr>
                <a:defRPr/>
              </a:pPr>
              <a:t>‹#›</a:t>
            </a:fld>
            <a:endParaRPr lang="en-US" altLang="en-US"/>
          </a:p>
        </p:txBody>
      </p:sp>
    </p:spTree>
    <p:extLst>
      <p:ext uri="{BB962C8B-B14F-4D97-AF65-F5344CB8AC3E}">
        <p14:creationId xmlns:p14="http://schemas.microsoft.com/office/powerpoint/2010/main" val="1041325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063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eaLnBrk="0" fontAlgn="base" hangingPunct="0">
              <a:spcBef>
                <a:spcPct val="0"/>
              </a:spcBef>
              <a:spcAft>
                <a:spcPct val="0"/>
              </a:spcAft>
            </a:pPr>
            <a:endParaRPr lang="en-US" sz="1800">
              <a:solidFill>
                <a:prstClr val="black"/>
              </a:solidFill>
              <a:latin typeface="Arial" charset="0"/>
            </a:endParaRPr>
          </a:p>
        </p:txBody>
      </p:sp>
      <p:sp>
        <p:nvSpPr>
          <p:cNvPr id="6" name="Right Triangle 5"/>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blurRad="19685" dist="6350" dir="12899787" algn="tl" rotWithShape="0">
              <a:srgbClr val="000000">
                <a:alpha val="46999"/>
              </a:srgbClr>
            </a:outerShdw>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endParaRPr lang="en-US" altLang="en-US" sz="1800">
              <a:solidFill>
                <a:srgbClr val="FFFFFF"/>
              </a:solidFill>
              <a:latin typeface="Constantia"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p:cNvSpPr>
            <a:spLocks noGrp="1"/>
          </p:cNvSpPr>
          <p:nvPr>
            <p:ph type="dt" sz="half" idx="10"/>
          </p:nvPr>
        </p:nvSpPr>
        <p:spPr/>
        <p:txBody>
          <a:bodyPr/>
          <a:lstStyle>
            <a:lvl1pPr>
              <a:defRPr/>
            </a:lvl1pPr>
          </a:lstStyle>
          <a:p>
            <a:pPr>
              <a:defRPr/>
            </a:pPr>
            <a:fld id="{C8F94F0D-C4E1-7B43-B713-C5284BB22EF6}" type="datetimeFigureOut">
              <a:rPr lang="en-US"/>
              <a:pPr>
                <a:defRPr/>
              </a:pPr>
              <a:t>3/4/23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73A55410-165E-4745-86AB-3B329A9A1E89}" type="slidenum">
              <a:rPr lang="en-US" altLang="en-US"/>
              <a:pPr>
                <a:defRPr/>
              </a:pPr>
              <a:t>‹#›</a:t>
            </a:fld>
            <a:endParaRPr lang="en-US" altLang="en-US"/>
          </a:p>
        </p:txBody>
      </p:sp>
    </p:spTree>
    <p:extLst>
      <p:ext uri="{BB962C8B-B14F-4D97-AF65-F5344CB8AC3E}">
        <p14:creationId xmlns:p14="http://schemas.microsoft.com/office/powerpoint/2010/main" val="3549489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5E29A8A-A888-2045-98AA-6E64B59BB863}" type="datetimeFigureOut">
              <a:rPr lang="en-US"/>
              <a:pPr>
                <a:defRPr/>
              </a:pPr>
              <a:t>3/4/23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2251A58-44CF-964E-AD0D-B48A8AD24CCF}" type="slidenum">
              <a:rPr lang="en-US" altLang="en-US"/>
              <a:pPr>
                <a:defRPr/>
              </a:pPr>
              <a:t>‹#›</a:t>
            </a:fld>
            <a:endParaRPr lang="en-US" altLang="en-US"/>
          </a:p>
        </p:txBody>
      </p:sp>
    </p:spTree>
    <p:extLst>
      <p:ext uri="{BB962C8B-B14F-4D97-AF65-F5344CB8AC3E}">
        <p14:creationId xmlns:p14="http://schemas.microsoft.com/office/powerpoint/2010/main" val="4233082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F455806-F8C7-054C-9966-A453689304F1}" type="datetimeFigureOut">
              <a:rPr lang="en-US"/>
              <a:pPr>
                <a:defRPr/>
              </a:pPr>
              <a:t>3/4/23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B870E1C-691F-E14B-A2F2-30210ADC337E}" type="slidenum">
              <a:rPr lang="en-US" altLang="en-US"/>
              <a:pPr>
                <a:defRPr/>
              </a:pPr>
              <a:t>‹#›</a:t>
            </a:fld>
            <a:endParaRPr lang="en-US" altLang="en-US"/>
          </a:p>
        </p:txBody>
      </p:sp>
    </p:spTree>
    <p:extLst>
      <p:ext uri="{BB962C8B-B14F-4D97-AF65-F5344CB8AC3E}">
        <p14:creationId xmlns:p14="http://schemas.microsoft.com/office/powerpoint/2010/main" val="427156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9B6F3-3A55-794E-BF13-7C304D8594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AA3477-CED3-CC48-917E-D645FD4C2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BA5C5-5AE4-8D41-9CC2-66F2C9EE74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F2D282-6A56-C647-BD90-52F8A32D3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FE64BD-F507-814C-9869-03A3D23791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559A8D-86C3-B24B-B17B-FCB5D9BD9384}"/>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8" name="Footer Placeholder 7">
            <a:extLst>
              <a:ext uri="{FF2B5EF4-FFF2-40B4-BE49-F238E27FC236}">
                <a16:creationId xmlns:a16="http://schemas.microsoft.com/office/drawing/2014/main" id="{1C098ABF-5131-C14D-AB76-20E579933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B84E92-03BD-0E46-B0D6-C27CB8AE14E6}"/>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11578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3D03-E4E9-3B49-A593-97C64DB194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37F74D-9142-0B47-8C8E-5918CCE3B93E}"/>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4" name="Footer Placeholder 3">
            <a:extLst>
              <a:ext uri="{FF2B5EF4-FFF2-40B4-BE49-F238E27FC236}">
                <a16:creationId xmlns:a16="http://schemas.microsoft.com/office/drawing/2014/main" id="{0A08716D-48E0-3A4B-A7FD-C731B5E18A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AAECAC-9863-E742-8301-ADEB3F8F23D1}"/>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229838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873B6B-4FB4-2846-935A-3D9467F6FCCC}"/>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3" name="Footer Placeholder 2">
            <a:extLst>
              <a:ext uri="{FF2B5EF4-FFF2-40B4-BE49-F238E27FC236}">
                <a16:creationId xmlns:a16="http://schemas.microsoft.com/office/drawing/2014/main" id="{8CF99358-F11C-C647-9044-466437B094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18F02-80DC-E04C-B2B0-C80D0602CF6C}"/>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113602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A3A5-5E06-E444-8DD8-7133DD1FA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73B7B5-7190-2440-A3A1-C81C458451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1F77F-F6C8-E545-873B-83F42A235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4CDE5-FB86-384B-BB9A-A6A732FA9BAA}"/>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6" name="Footer Placeholder 5">
            <a:extLst>
              <a:ext uri="{FF2B5EF4-FFF2-40B4-BE49-F238E27FC236}">
                <a16:creationId xmlns:a16="http://schemas.microsoft.com/office/drawing/2014/main" id="{EC14C728-84AC-934F-A18C-6A53E30226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3A7C1-80C8-1A40-8C75-04084ED26590}"/>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106043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141FE-F84C-0F48-A6A4-AA3EDD5AFD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DDE1E-ECD4-1145-ADBA-654ADFFCD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737CA2-9004-BB43-885A-7A18C4D03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DE161-3A66-DA4A-9BF9-4AD134921CAF}"/>
              </a:ext>
            </a:extLst>
          </p:cNvPr>
          <p:cNvSpPr>
            <a:spLocks noGrp="1"/>
          </p:cNvSpPr>
          <p:nvPr>
            <p:ph type="dt" sz="half" idx="10"/>
          </p:nvPr>
        </p:nvSpPr>
        <p:spPr/>
        <p:txBody>
          <a:bodyPr/>
          <a:lstStyle/>
          <a:p>
            <a:fld id="{7305C16D-3541-E343-89AD-9DECDE6A53D9}" type="datetimeFigureOut">
              <a:rPr lang="en-US" smtClean="0"/>
              <a:t>3/3/23</a:t>
            </a:fld>
            <a:endParaRPr lang="en-US"/>
          </a:p>
        </p:txBody>
      </p:sp>
      <p:sp>
        <p:nvSpPr>
          <p:cNvPr id="6" name="Footer Placeholder 5">
            <a:extLst>
              <a:ext uri="{FF2B5EF4-FFF2-40B4-BE49-F238E27FC236}">
                <a16:creationId xmlns:a16="http://schemas.microsoft.com/office/drawing/2014/main" id="{DF4D3FD1-7864-E045-A326-17885640B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68177-C118-A649-94EC-9D6FBD491CCD}"/>
              </a:ext>
            </a:extLst>
          </p:cNvPr>
          <p:cNvSpPr>
            <a:spLocks noGrp="1"/>
          </p:cNvSpPr>
          <p:nvPr>
            <p:ph type="sldNum" sz="quarter" idx="12"/>
          </p:nvPr>
        </p:nvSpPr>
        <p:spPr/>
        <p:txBody>
          <a:bodyPr/>
          <a:lstStyle/>
          <a:p>
            <a:fld id="{1584B0E8-03A9-AE4B-9820-4FD879D722D8}" type="slidenum">
              <a:rPr lang="en-US" smtClean="0"/>
              <a:t>‹#›</a:t>
            </a:fld>
            <a:endParaRPr lang="en-US"/>
          </a:p>
        </p:txBody>
      </p:sp>
    </p:spTree>
    <p:extLst>
      <p:ext uri="{BB962C8B-B14F-4D97-AF65-F5344CB8AC3E}">
        <p14:creationId xmlns:p14="http://schemas.microsoft.com/office/powerpoint/2010/main" val="28189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18" Type="http://schemas.openxmlformats.org/officeDocument/2006/relationships/customXml" Target="../ink/ink1.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microsoft.com/office/2007/relationships/hdphoto" Target="../media/hdphoto1.wdp"/><Relationship Id="rId20" Type="http://schemas.openxmlformats.org/officeDocument/2006/relationships/audio" Target="../media/audio1.wav"/><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19" Type="http://schemas.openxmlformats.org/officeDocument/2006/relationships/image" Target="../media/image30.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9C397F-937E-3242-830A-B128A84A7A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3648E0-1C2C-454B-909D-441201D2A5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40D9D-5F99-D346-996C-B9A57A0D1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5C16D-3541-E343-89AD-9DECDE6A53D9}" type="datetimeFigureOut">
              <a:rPr lang="en-US" smtClean="0"/>
              <a:t>3/3/23</a:t>
            </a:fld>
            <a:endParaRPr lang="en-US"/>
          </a:p>
        </p:txBody>
      </p:sp>
      <p:sp>
        <p:nvSpPr>
          <p:cNvPr id="5" name="Footer Placeholder 4">
            <a:extLst>
              <a:ext uri="{FF2B5EF4-FFF2-40B4-BE49-F238E27FC236}">
                <a16:creationId xmlns:a16="http://schemas.microsoft.com/office/drawing/2014/main" id="{67C2DFEA-F64F-BB47-8088-AF4B02E1E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EEF2E6-C085-4B4E-85C5-8796749E2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4B0E8-03A9-AE4B-9820-4FD879D722D8}" type="slidenum">
              <a:rPr lang="en-US" smtClean="0"/>
              <a:t>‹#›</a:t>
            </a:fld>
            <a:endParaRPr lang="en-US"/>
          </a:p>
        </p:txBody>
      </p:sp>
    </p:spTree>
    <p:extLst>
      <p:ext uri="{BB962C8B-B14F-4D97-AF65-F5344CB8AC3E}">
        <p14:creationId xmlns:p14="http://schemas.microsoft.com/office/powerpoint/2010/main" val="423030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oogle Shape;29;p4"/>
          <p:cNvGrpSpPr/>
          <p:nvPr/>
        </p:nvGrpSpPr>
        <p:grpSpPr>
          <a:xfrm>
            <a:off x="0" y="5204892"/>
            <a:ext cx="12192000" cy="1653235"/>
            <a:chOff x="0" y="0"/>
            <a:chExt cx="9144000" cy="1239924"/>
          </a:xfrm>
        </p:grpSpPr>
        <p:sp>
          <p:nvSpPr>
            <p:cNvPr id="2" name="Google Shape;30;p4"/>
            <p:cNvSpPr/>
            <p:nvPr/>
          </p:nvSpPr>
          <p:spPr>
            <a:xfrm>
              <a:off x="8154895" y="0"/>
              <a:ext cx="989101" cy="98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3" name="Google Shape;31;p4"/>
            <p:cNvSpPr/>
            <p:nvPr/>
          </p:nvSpPr>
          <p:spPr>
            <a:xfrm flipH="1">
              <a:off x="6181163" y="0"/>
              <a:ext cx="989101" cy="9879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5"/>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4" name="Google Shape;32;p4"/>
            <p:cNvSpPr/>
            <p:nvPr/>
          </p:nvSpPr>
          <p:spPr>
            <a:xfrm>
              <a:off x="7170274" y="0"/>
              <a:ext cx="989101" cy="987900"/>
            </a:xfrm>
            <a:prstGeom prst="rect">
              <a:avLst/>
            </a:prstGeom>
            <a:solidFill>
              <a:schemeClr val="accent4"/>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5" name="Google Shape;33;p4"/>
            <p:cNvSpPr/>
            <p:nvPr/>
          </p:nvSpPr>
          <p:spPr>
            <a:xfrm rot="10800000">
              <a:off x="8154757" y="12"/>
              <a:ext cx="989101" cy="9879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sp>
          <p:nvSpPr>
            <p:cNvPr id="6" name="Google Shape;34;p4"/>
            <p:cNvSpPr/>
            <p:nvPr/>
          </p:nvSpPr>
          <p:spPr>
            <a:xfrm>
              <a:off x="0" y="987925"/>
              <a:ext cx="9144000" cy="252001"/>
            </a:xfrm>
            <a:prstGeom prst="rect">
              <a:avLst/>
            </a:prstGeom>
            <a:solidFill>
              <a:srgbClr val="2A3990"/>
            </a:solidFill>
            <a:ln w="12700" cap="flat">
              <a:noFill/>
              <a:miter lim="400000"/>
            </a:ln>
            <a:effectLst/>
          </p:spPr>
          <p:txBody>
            <a:bodyPr wrap="square" lIns="0" tIns="0" rIns="0" bIns="0" numCol="1" anchor="ctr">
              <a:noAutofit/>
            </a:bodyPr>
            <a:lstStyle/>
            <a:p>
              <a:pPr>
                <a:defRPr>
                  <a:solidFill>
                    <a:srgbClr val="000000"/>
                  </a:solidFill>
                </a:defRPr>
              </a:pPr>
              <a:endParaRPr sz="2400"/>
            </a:p>
          </p:txBody>
        </p:sp>
      </p:grpSp>
      <p:sp>
        <p:nvSpPr>
          <p:cNvPr id="8" name="Title Text"/>
          <p:cNvSpPr txBox="1">
            <a:spLocks noGrp="1"/>
          </p:cNvSpPr>
          <p:nvPr>
            <p:ph type="title"/>
          </p:nvPr>
        </p:nvSpPr>
        <p:spPr>
          <a:xfrm>
            <a:off x="415599" y="546668"/>
            <a:ext cx="11360803" cy="81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Title Text</a:t>
            </a:r>
          </a:p>
        </p:txBody>
      </p:sp>
      <p:sp>
        <p:nvSpPr>
          <p:cNvPr id="9" name="Body Level One…"/>
          <p:cNvSpPr txBox="1">
            <a:spLocks noGrp="1"/>
          </p:cNvSpPr>
          <p:nvPr>
            <p:ph type="body" idx="1"/>
          </p:nvPr>
        </p:nvSpPr>
        <p:spPr>
          <a:xfrm>
            <a:off x="415599" y="1639834"/>
            <a:ext cx="11360803" cy="445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11563091" y="6240488"/>
            <a:ext cx="449084" cy="447001"/>
          </a:xfrm>
          <a:prstGeom prst="rect">
            <a:avLst/>
          </a:prstGeom>
          <a:ln w="12700">
            <a:miter lim="400000"/>
          </a:ln>
        </p:spPr>
        <p:txBody>
          <a:bodyPr wrap="none" lIns="91424" tIns="91424" rIns="91424" bIns="91424" anchor="ctr">
            <a:normAutofit/>
          </a:bodyPr>
          <a:lstStyle>
            <a:lvl1pPr algn="r">
              <a:defRPr sz="1333">
                <a:solidFill>
                  <a:srgbClr val="FFFFFF"/>
                </a:solidFill>
                <a:latin typeface="Roboto"/>
                <a:ea typeface="Roboto"/>
                <a:cs typeface="Roboto"/>
                <a:sym typeface="Roboto"/>
              </a:defRPr>
            </a:lvl1pPr>
          </a:lstStyle>
          <a:p>
            <a:fld id="{86CB4B4D-7CA3-9044-876B-883B54F8677D}" type="slidenum">
              <a:t>‹#›</a:t>
            </a:fld>
            <a:endParaRPr/>
          </a:p>
        </p:txBody>
      </p:sp>
    </p:spTree>
    <p:extLst>
      <p:ext uri="{BB962C8B-B14F-4D97-AF65-F5344CB8AC3E}">
        <p14:creationId xmlns:p14="http://schemas.microsoft.com/office/powerpoint/2010/main" val="16978168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89" r:id="rId14"/>
  </p:sldLayoutIdLst>
  <p:transition spd="med"/>
  <p:txStyles>
    <p:titleStyle>
      <a:lvl1pPr marL="0" marR="0" indent="0" algn="l" defTabSz="1219170" rtl="0" latinLnBrk="0">
        <a:lnSpc>
          <a:spcPct val="100000"/>
        </a:lnSpc>
        <a:spcBef>
          <a:spcPts val="0"/>
        </a:spcBef>
        <a:spcAft>
          <a:spcPts val="0"/>
        </a:spcAft>
        <a:buClrTx/>
        <a:buSzTx/>
        <a:buFontTx/>
        <a:buNone/>
        <a:tabLst/>
        <a:defRPr sz="4000" b="0" i="0" u="none" strike="noStrike" cap="none" spc="0" baseline="0">
          <a:solidFill>
            <a:srgbClr val="2A3990"/>
          </a:solidFill>
          <a:uFillTx/>
          <a:latin typeface="Roboto"/>
          <a:ea typeface="Roboto"/>
          <a:cs typeface="Roboto"/>
          <a:sym typeface="Roboto"/>
        </a:defRPr>
      </a:lvl1pPr>
      <a:lvl2pPr marL="0" marR="0" indent="0" algn="l" defTabSz="1219170" rtl="0" latinLnBrk="0">
        <a:lnSpc>
          <a:spcPct val="100000"/>
        </a:lnSpc>
        <a:spcBef>
          <a:spcPts val="0"/>
        </a:spcBef>
        <a:spcAft>
          <a:spcPts val="0"/>
        </a:spcAft>
        <a:buClrTx/>
        <a:buSzTx/>
        <a:buFontTx/>
        <a:buNone/>
        <a:tabLst/>
        <a:defRPr sz="4000" b="0" i="0" u="none" strike="noStrike" cap="none" spc="0" baseline="0">
          <a:solidFill>
            <a:srgbClr val="2A3990"/>
          </a:solidFill>
          <a:uFillTx/>
          <a:latin typeface="Roboto"/>
          <a:ea typeface="Roboto"/>
          <a:cs typeface="Roboto"/>
          <a:sym typeface="Roboto"/>
        </a:defRPr>
      </a:lvl2pPr>
      <a:lvl3pPr marL="0" marR="0" indent="0" algn="l" defTabSz="1219170" rtl="0" latinLnBrk="0">
        <a:lnSpc>
          <a:spcPct val="100000"/>
        </a:lnSpc>
        <a:spcBef>
          <a:spcPts val="0"/>
        </a:spcBef>
        <a:spcAft>
          <a:spcPts val="0"/>
        </a:spcAft>
        <a:buClrTx/>
        <a:buSzTx/>
        <a:buFontTx/>
        <a:buNone/>
        <a:tabLst/>
        <a:defRPr sz="4000" b="0" i="0" u="none" strike="noStrike" cap="none" spc="0" baseline="0">
          <a:solidFill>
            <a:srgbClr val="2A3990"/>
          </a:solidFill>
          <a:uFillTx/>
          <a:latin typeface="Roboto"/>
          <a:ea typeface="Roboto"/>
          <a:cs typeface="Roboto"/>
          <a:sym typeface="Roboto"/>
        </a:defRPr>
      </a:lvl3pPr>
      <a:lvl4pPr marL="0" marR="0" indent="0" algn="l" defTabSz="1219170" rtl="0" latinLnBrk="0">
        <a:lnSpc>
          <a:spcPct val="100000"/>
        </a:lnSpc>
        <a:spcBef>
          <a:spcPts val="0"/>
        </a:spcBef>
        <a:spcAft>
          <a:spcPts val="0"/>
        </a:spcAft>
        <a:buClrTx/>
        <a:buSzTx/>
        <a:buFontTx/>
        <a:buNone/>
        <a:tabLst/>
        <a:defRPr sz="4000" b="0" i="0" u="none" strike="noStrike" cap="none" spc="0" baseline="0">
          <a:solidFill>
            <a:srgbClr val="2A3990"/>
          </a:solidFill>
          <a:uFillTx/>
          <a:latin typeface="Roboto"/>
          <a:ea typeface="Roboto"/>
          <a:cs typeface="Roboto"/>
          <a:sym typeface="Roboto"/>
        </a:defRPr>
      </a:lvl4pPr>
      <a:lvl5pPr marL="0" marR="0" indent="0" algn="l" defTabSz="1219170" rtl="0" latinLnBrk="0">
        <a:lnSpc>
          <a:spcPct val="100000"/>
        </a:lnSpc>
        <a:spcBef>
          <a:spcPts val="0"/>
        </a:spcBef>
        <a:spcAft>
          <a:spcPts val="0"/>
        </a:spcAft>
        <a:buClrTx/>
        <a:buSzTx/>
        <a:buFontTx/>
        <a:buNone/>
        <a:tabLst/>
        <a:defRPr sz="4000" b="0" i="0" u="none" strike="noStrike" cap="none" spc="0" baseline="0">
          <a:solidFill>
            <a:srgbClr val="2A3990"/>
          </a:solidFill>
          <a:uFillTx/>
          <a:latin typeface="Roboto"/>
          <a:ea typeface="Roboto"/>
          <a:cs typeface="Roboto"/>
          <a:sym typeface="Roboto"/>
        </a:defRPr>
      </a:lvl5pPr>
      <a:lvl6pPr marL="0" marR="0" indent="0" algn="l" defTabSz="1219170" rtl="0" latinLnBrk="0">
        <a:lnSpc>
          <a:spcPct val="100000"/>
        </a:lnSpc>
        <a:spcBef>
          <a:spcPts val="0"/>
        </a:spcBef>
        <a:spcAft>
          <a:spcPts val="0"/>
        </a:spcAft>
        <a:buClrTx/>
        <a:buSzTx/>
        <a:buFontTx/>
        <a:buNone/>
        <a:tabLst/>
        <a:defRPr sz="4000" b="0" i="0" u="none" strike="noStrike" cap="none" spc="0" baseline="0">
          <a:solidFill>
            <a:srgbClr val="2A3990"/>
          </a:solidFill>
          <a:uFillTx/>
          <a:latin typeface="Roboto"/>
          <a:ea typeface="Roboto"/>
          <a:cs typeface="Roboto"/>
          <a:sym typeface="Roboto"/>
        </a:defRPr>
      </a:lvl6pPr>
      <a:lvl7pPr marL="0" marR="0" indent="0" algn="l" defTabSz="1219170" rtl="0" latinLnBrk="0">
        <a:lnSpc>
          <a:spcPct val="100000"/>
        </a:lnSpc>
        <a:spcBef>
          <a:spcPts val="0"/>
        </a:spcBef>
        <a:spcAft>
          <a:spcPts val="0"/>
        </a:spcAft>
        <a:buClrTx/>
        <a:buSzTx/>
        <a:buFontTx/>
        <a:buNone/>
        <a:tabLst/>
        <a:defRPr sz="4000" b="0" i="0" u="none" strike="noStrike" cap="none" spc="0" baseline="0">
          <a:solidFill>
            <a:srgbClr val="2A3990"/>
          </a:solidFill>
          <a:uFillTx/>
          <a:latin typeface="Roboto"/>
          <a:ea typeface="Roboto"/>
          <a:cs typeface="Roboto"/>
          <a:sym typeface="Roboto"/>
        </a:defRPr>
      </a:lvl7pPr>
      <a:lvl8pPr marL="0" marR="0" indent="0" algn="l" defTabSz="1219170" rtl="0" latinLnBrk="0">
        <a:lnSpc>
          <a:spcPct val="100000"/>
        </a:lnSpc>
        <a:spcBef>
          <a:spcPts val="0"/>
        </a:spcBef>
        <a:spcAft>
          <a:spcPts val="0"/>
        </a:spcAft>
        <a:buClrTx/>
        <a:buSzTx/>
        <a:buFontTx/>
        <a:buNone/>
        <a:tabLst/>
        <a:defRPr sz="4000" b="0" i="0" u="none" strike="noStrike" cap="none" spc="0" baseline="0">
          <a:solidFill>
            <a:srgbClr val="2A3990"/>
          </a:solidFill>
          <a:uFillTx/>
          <a:latin typeface="Roboto"/>
          <a:ea typeface="Roboto"/>
          <a:cs typeface="Roboto"/>
          <a:sym typeface="Roboto"/>
        </a:defRPr>
      </a:lvl8pPr>
      <a:lvl9pPr marL="0" marR="0" indent="0" algn="l" defTabSz="1219170" rtl="0" latinLnBrk="0">
        <a:lnSpc>
          <a:spcPct val="100000"/>
        </a:lnSpc>
        <a:spcBef>
          <a:spcPts val="0"/>
        </a:spcBef>
        <a:spcAft>
          <a:spcPts val="0"/>
        </a:spcAft>
        <a:buClrTx/>
        <a:buSzTx/>
        <a:buFontTx/>
        <a:buNone/>
        <a:tabLst/>
        <a:defRPr sz="4000" b="0" i="0" u="none" strike="noStrike" cap="none" spc="0" baseline="0">
          <a:solidFill>
            <a:srgbClr val="2A3990"/>
          </a:solidFill>
          <a:uFillTx/>
          <a:latin typeface="Roboto"/>
          <a:ea typeface="Roboto"/>
          <a:cs typeface="Roboto"/>
          <a:sym typeface="Roboto"/>
        </a:defRPr>
      </a:lvl9pPr>
    </p:titleStyle>
    <p:bodyStyle>
      <a:lvl1pPr marL="609585" marR="0" indent="-457189" algn="l" defTabSz="1219170" rtl="0" latinLnBrk="0">
        <a:lnSpc>
          <a:spcPct val="115000"/>
        </a:lnSpc>
        <a:spcBef>
          <a:spcPts val="0"/>
        </a:spcBef>
        <a:spcAft>
          <a:spcPts val="0"/>
        </a:spcAft>
        <a:buClr>
          <a:srgbClr val="434343"/>
        </a:buClr>
        <a:buSzPts val="1800"/>
        <a:buFont typeface="Helvetica"/>
        <a:buChar char="●"/>
        <a:tabLst/>
        <a:defRPr sz="2400" b="0" i="0" u="none" strike="noStrike" cap="none" spc="0" baseline="0">
          <a:solidFill>
            <a:srgbClr val="434343"/>
          </a:solidFill>
          <a:uFillTx/>
          <a:latin typeface="Roboto"/>
          <a:ea typeface="Roboto"/>
          <a:cs typeface="Roboto"/>
          <a:sym typeface="Roboto"/>
        </a:defRPr>
      </a:lvl1pPr>
      <a:lvl2pPr marL="1340118" marR="0" indent="-544272" algn="l" defTabSz="1219170" rtl="0" latinLnBrk="0">
        <a:lnSpc>
          <a:spcPct val="115000"/>
        </a:lnSpc>
        <a:spcBef>
          <a:spcPts val="0"/>
        </a:spcBef>
        <a:spcAft>
          <a:spcPts val="0"/>
        </a:spcAft>
        <a:buClr>
          <a:srgbClr val="434343"/>
        </a:buClr>
        <a:buSzPts val="1800"/>
        <a:buFont typeface="Helvetica"/>
        <a:buChar char="○"/>
        <a:tabLst/>
        <a:defRPr sz="2400" b="0" i="0" u="none" strike="noStrike" cap="none" spc="0" baseline="0">
          <a:solidFill>
            <a:srgbClr val="434343"/>
          </a:solidFill>
          <a:uFillTx/>
          <a:latin typeface="Roboto"/>
          <a:ea typeface="Roboto"/>
          <a:cs typeface="Roboto"/>
          <a:sym typeface="Roboto"/>
        </a:defRPr>
      </a:lvl2pPr>
      <a:lvl3pPr marL="1949703" marR="0" indent="-544272" algn="l" defTabSz="1219170" rtl="0" latinLnBrk="0">
        <a:lnSpc>
          <a:spcPct val="115000"/>
        </a:lnSpc>
        <a:spcBef>
          <a:spcPts val="0"/>
        </a:spcBef>
        <a:spcAft>
          <a:spcPts val="0"/>
        </a:spcAft>
        <a:buClr>
          <a:srgbClr val="434343"/>
        </a:buClr>
        <a:buSzPts val="1800"/>
        <a:buFont typeface="Helvetica"/>
        <a:buChar char="■"/>
        <a:tabLst/>
        <a:defRPr sz="2400" b="0" i="0" u="none" strike="noStrike" cap="none" spc="0" baseline="0">
          <a:solidFill>
            <a:srgbClr val="434343"/>
          </a:solidFill>
          <a:uFillTx/>
          <a:latin typeface="Roboto"/>
          <a:ea typeface="Roboto"/>
          <a:cs typeface="Roboto"/>
          <a:sym typeface="Roboto"/>
        </a:defRPr>
      </a:lvl3pPr>
      <a:lvl4pPr marL="2559288" marR="0" indent="-544272" algn="l" defTabSz="1219170" rtl="0" latinLnBrk="0">
        <a:lnSpc>
          <a:spcPct val="115000"/>
        </a:lnSpc>
        <a:spcBef>
          <a:spcPts val="0"/>
        </a:spcBef>
        <a:spcAft>
          <a:spcPts val="0"/>
        </a:spcAft>
        <a:buClr>
          <a:srgbClr val="434343"/>
        </a:buClr>
        <a:buSzPts val="1800"/>
        <a:buFont typeface="Helvetica"/>
        <a:buChar char="●"/>
        <a:tabLst/>
        <a:defRPr sz="2400" b="0" i="0" u="none" strike="noStrike" cap="none" spc="0" baseline="0">
          <a:solidFill>
            <a:srgbClr val="434343"/>
          </a:solidFill>
          <a:uFillTx/>
          <a:latin typeface="Roboto"/>
          <a:ea typeface="Roboto"/>
          <a:cs typeface="Roboto"/>
          <a:sym typeface="Roboto"/>
        </a:defRPr>
      </a:lvl4pPr>
      <a:lvl5pPr marL="3168873" marR="0" indent="-544272" algn="l" defTabSz="1219170" rtl="0" latinLnBrk="0">
        <a:lnSpc>
          <a:spcPct val="115000"/>
        </a:lnSpc>
        <a:spcBef>
          <a:spcPts val="0"/>
        </a:spcBef>
        <a:spcAft>
          <a:spcPts val="0"/>
        </a:spcAft>
        <a:buClr>
          <a:srgbClr val="434343"/>
        </a:buClr>
        <a:buSzPts val="1800"/>
        <a:buFont typeface="Helvetica"/>
        <a:buChar char="○"/>
        <a:tabLst/>
        <a:defRPr sz="2400" b="0" i="0" u="none" strike="noStrike" cap="none" spc="0" baseline="0">
          <a:solidFill>
            <a:srgbClr val="434343"/>
          </a:solidFill>
          <a:uFillTx/>
          <a:latin typeface="Roboto"/>
          <a:ea typeface="Roboto"/>
          <a:cs typeface="Roboto"/>
          <a:sym typeface="Roboto"/>
        </a:defRPr>
      </a:lvl5pPr>
      <a:lvl6pPr marL="3778458" marR="0" indent="-544272" algn="l" defTabSz="1219170" rtl="0" latinLnBrk="0">
        <a:lnSpc>
          <a:spcPct val="115000"/>
        </a:lnSpc>
        <a:spcBef>
          <a:spcPts val="0"/>
        </a:spcBef>
        <a:spcAft>
          <a:spcPts val="0"/>
        </a:spcAft>
        <a:buClr>
          <a:srgbClr val="434343"/>
        </a:buClr>
        <a:buSzPts val="1800"/>
        <a:buFont typeface="Helvetica"/>
        <a:buChar char="■"/>
        <a:tabLst/>
        <a:defRPr sz="2400" b="0" i="0" u="none" strike="noStrike" cap="none" spc="0" baseline="0">
          <a:solidFill>
            <a:srgbClr val="434343"/>
          </a:solidFill>
          <a:uFillTx/>
          <a:latin typeface="Roboto"/>
          <a:ea typeface="Roboto"/>
          <a:cs typeface="Roboto"/>
          <a:sym typeface="Roboto"/>
        </a:defRPr>
      </a:lvl6pPr>
      <a:lvl7pPr marL="4388042" marR="0" indent="-544272" algn="l" defTabSz="1219170" rtl="0" latinLnBrk="0">
        <a:lnSpc>
          <a:spcPct val="115000"/>
        </a:lnSpc>
        <a:spcBef>
          <a:spcPts val="0"/>
        </a:spcBef>
        <a:spcAft>
          <a:spcPts val="0"/>
        </a:spcAft>
        <a:buClr>
          <a:srgbClr val="434343"/>
        </a:buClr>
        <a:buSzPts val="1800"/>
        <a:buFont typeface="Helvetica"/>
        <a:buChar char="●"/>
        <a:tabLst/>
        <a:defRPr sz="2400" b="0" i="0" u="none" strike="noStrike" cap="none" spc="0" baseline="0">
          <a:solidFill>
            <a:srgbClr val="434343"/>
          </a:solidFill>
          <a:uFillTx/>
          <a:latin typeface="Roboto"/>
          <a:ea typeface="Roboto"/>
          <a:cs typeface="Roboto"/>
          <a:sym typeface="Roboto"/>
        </a:defRPr>
      </a:lvl7pPr>
      <a:lvl8pPr marL="4997627" marR="0" indent="-544272" algn="l" defTabSz="1219170" rtl="0" latinLnBrk="0">
        <a:lnSpc>
          <a:spcPct val="115000"/>
        </a:lnSpc>
        <a:spcBef>
          <a:spcPts val="0"/>
        </a:spcBef>
        <a:spcAft>
          <a:spcPts val="0"/>
        </a:spcAft>
        <a:buClr>
          <a:srgbClr val="434343"/>
        </a:buClr>
        <a:buSzPts val="1800"/>
        <a:buFont typeface="Helvetica"/>
        <a:buChar char="○"/>
        <a:tabLst/>
        <a:defRPr sz="2400" b="0" i="0" u="none" strike="noStrike" cap="none" spc="0" baseline="0">
          <a:solidFill>
            <a:srgbClr val="434343"/>
          </a:solidFill>
          <a:uFillTx/>
          <a:latin typeface="Roboto"/>
          <a:ea typeface="Roboto"/>
          <a:cs typeface="Roboto"/>
          <a:sym typeface="Roboto"/>
        </a:defRPr>
      </a:lvl8pPr>
      <a:lvl9pPr marL="5607212" marR="0" indent="-544272" algn="l" defTabSz="1219170" rtl="0" latinLnBrk="0">
        <a:lnSpc>
          <a:spcPct val="115000"/>
        </a:lnSpc>
        <a:spcBef>
          <a:spcPts val="0"/>
        </a:spcBef>
        <a:spcAft>
          <a:spcPts val="0"/>
        </a:spcAft>
        <a:buClr>
          <a:srgbClr val="434343"/>
        </a:buClr>
        <a:buSzPts val="1800"/>
        <a:buFont typeface="Helvetica"/>
        <a:buChar char="■"/>
        <a:tabLst/>
        <a:defRPr sz="2400" b="0" i="0" u="none" strike="noStrike" cap="none" spc="0" baseline="0">
          <a:solidFill>
            <a:srgbClr val="434343"/>
          </a:solidFill>
          <a:uFillTx/>
          <a:latin typeface="Roboto"/>
          <a:ea typeface="Roboto"/>
          <a:cs typeface="Roboto"/>
          <a:sym typeface="Roboto"/>
        </a:defRPr>
      </a:lvl9pPr>
    </p:bodyStyle>
    <p:otherStyle>
      <a:lvl1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Roboto"/>
        </a:defRPr>
      </a:lvl1pPr>
      <a:lvl2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Roboto"/>
        </a:defRPr>
      </a:lvl2pPr>
      <a:lvl3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Roboto"/>
        </a:defRPr>
      </a:lvl3pPr>
      <a:lvl4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Roboto"/>
        </a:defRPr>
      </a:lvl4pPr>
      <a:lvl5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Roboto"/>
        </a:defRPr>
      </a:lvl5pPr>
      <a:lvl6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Roboto"/>
        </a:defRPr>
      </a:lvl6pPr>
      <a:lvl7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Roboto"/>
        </a:defRPr>
      </a:lvl7pPr>
      <a:lvl8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Roboto"/>
        </a:defRPr>
      </a:lvl8pPr>
      <a:lvl9pPr marL="0" marR="0" indent="0" algn="r" defTabSz="1219170" rtl="0" latinLnBrk="0">
        <a:lnSpc>
          <a:spcPct val="100000"/>
        </a:lnSpc>
        <a:spcBef>
          <a:spcPts val="0"/>
        </a:spcBef>
        <a:spcAft>
          <a:spcPts val="0"/>
        </a:spcAft>
        <a:buClrTx/>
        <a:buSzTx/>
        <a:buFontTx/>
        <a:buNone/>
        <a:tabLst/>
        <a:defRPr sz="1333" b="0" i="0" u="none" strike="noStrike" cap="none" spc="0" baseline="0">
          <a:solidFill>
            <a:schemeClr val="tx1"/>
          </a:solidFill>
          <a:uFillTx/>
          <a:latin typeface="+mn-lt"/>
          <a:ea typeface="+mn-ea"/>
          <a:cs typeface="+mn-cs"/>
          <a:sym typeface="Roboto"/>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83631"/>
            <a:lum/>
            <a:extLst>
              <a:ext uri="{BEBA8EAE-BF5A-486C-A8C5-ECC9F3942E4B}">
                <a14:imgProps xmlns:a14="http://schemas.microsoft.com/office/drawing/2010/main">
                  <a14:imgLayer r:embed="rId16">
                    <a14:imgEffect>
                      <a14:saturation sat="10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975D63-4F06-DF42-860B-75BB25C40970}"/>
              </a:ext>
            </a:extLst>
          </p:cNvPr>
          <p:cNvSpPr>
            <a:spLocks noGrp="1"/>
          </p:cNvSpPr>
          <p:nvPr>
            <p:ph type="title"/>
          </p:nvPr>
        </p:nvSpPr>
        <p:spPr>
          <a:xfrm>
            <a:off x="838198" y="753618"/>
            <a:ext cx="10515601" cy="8926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E19EE2-FB9F-BC47-A8B1-3F57E0D4D9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879BC29-04FD-E24B-96BB-FD88CB81E85A}"/>
              </a:ext>
            </a:extLst>
          </p:cNvPr>
          <p:cNvSpPr>
            <a:spLocks noGrp="1"/>
          </p:cNvSpPr>
          <p:nvPr>
            <p:ph type="ftr" sz="quarter" idx="3"/>
          </p:nvPr>
        </p:nvSpPr>
        <p:spPr>
          <a:xfrm>
            <a:off x="4360985" y="6225540"/>
            <a:ext cx="4114800" cy="365125"/>
          </a:xfrm>
          <a:prstGeom prst="rect">
            <a:avLst/>
          </a:prstGeom>
        </p:spPr>
        <p:txBody>
          <a:bodyPr vert="horz" lIns="91440" tIns="45720" rIns="91440" bIns="45720" rtlCol="0" anchor="ctr"/>
          <a:lstStyle>
            <a:lvl1pPr algn="ctr">
              <a:defRPr sz="1200" b="1">
                <a:solidFill>
                  <a:schemeClr val="tx2"/>
                </a:solidFill>
              </a:defRPr>
            </a:lvl1pPr>
          </a:lstStyle>
          <a:p>
            <a:r>
              <a:rPr lang="en-US" dirty="0" err="1"/>
              <a:t>www.psneurology.com</a:t>
            </a:r>
            <a:endParaRPr lang="en-US" dirty="0"/>
          </a:p>
        </p:txBody>
      </p:sp>
      <p:sp>
        <p:nvSpPr>
          <p:cNvPr id="6" name="Slide Number Placeholder 5">
            <a:extLst>
              <a:ext uri="{FF2B5EF4-FFF2-40B4-BE49-F238E27FC236}">
                <a16:creationId xmlns:a16="http://schemas.microsoft.com/office/drawing/2014/main" id="{ABE2B9AA-03F2-394C-8547-44547F9ED201}"/>
              </a:ext>
            </a:extLst>
          </p:cNvPr>
          <p:cNvSpPr>
            <a:spLocks noGrp="1"/>
          </p:cNvSpPr>
          <p:nvPr>
            <p:ph type="sldNum" sz="quarter" idx="4"/>
          </p:nvPr>
        </p:nvSpPr>
        <p:spPr>
          <a:xfrm>
            <a:off x="8610599" y="6225541"/>
            <a:ext cx="2743200" cy="365125"/>
          </a:xfrm>
          <a:prstGeom prst="rect">
            <a:avLst/>
          </a:prstGeom>
        </p:spPr>
        <p:txBody>
          <a:bodyPr vert="horz" lIns="91440" tIns="45720" rIns="91440" bIns="45720" rtlCol="0" anchor="ctr"/>
          <a:lstStyle>
            <a:lvl1pPr algn="r">
              <a:defRPr sz="1200">
                <a:solidFill>
                  <a:schemeClr val="tx2"/>
                </a:solidFill>
              </a:defRPr>
            </a:lvl1pPr>
          </a:lstStyle>
          <a:p>
            <a:fld id="{F11CE6DA-67A4-5C4A-88AA-D0C2165904B4}" type="slidenum">
              <a:rPr lang="en-US" smtClean="0"/>
              <a:pPr/>
              <a:t>‹#›</a:t>
            </a:fld>
            <a:endParaRPr lang="en-US" dirty="0"/>
          </a:p>
        </p:txBody>
      </p:sp>
      <p:pic>
        <p:nvPicPr>
          <p:cNvPr id="3074" name="Picture 2">
            <a:extLst>
              <a:ext uri="{FF2B5EF4-FFF2-40B4-BE49-F238E27FC236}">
                <a16:creationId xmlns:a16="http://schemas.microsoft.com/office/drawing/2014/main" id="{11792E2B-254A-7B4A-AEF2-D9A969987458}"/>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1831" y="5885648"/>
            <a:ext cx="4269154" cy="8324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9" name="Ink 8">
                <a:extLst>
                  <a:ext uri="{FF2B5EF4-FFF2-40B4-BE49-F238E27FC236}">
                    <a16:creationId xmlns:a16="http://schemas.microsoft.com/office/drawing/2014/main" id="{61692C9C-7379-6845-BDEF-4E737282F64D}"/>
                  </a:ext>
                </a:extLst>
              </p14:cNvPr>
              <p14:cNvContentPartPr/>
              <p14:nvPr userDrawn="1"/>
            </p14:nvContentPartPr>
            <p14:xfrm>
              <a:off x="2615880" y="-523440"/>
              <a:ext cx="360" cy="360"/>
            </p14:xfrm>
          </p:contentPart>
        </mc:Choice>
        <mc:Fallback xmlns="">
          <p:pic>
            <p:nvPicPr>
              <p:cNvPr id="9" name="Ink 8">
                <a:extLst>
                  <a:ext uri="{FF2B5EF4-FFF2-40B4-BE49-F238E27FC236}">
                    <a16:creationId xmlns:a16="http://schemas.microsoft.com/office/drawing/2014/main" id="{61692C9C-7379-6845-BDEF-4E737282F64D}"/>
                  </a:ext>
                </a:extLst>
              </p:cNvPr>
              <p:cNvPicPr/>
              <p:nvPr/>
            </p:nvPicPr>
            <p:blipFill>
              <a:blip r:embed="rId19"/>
              <a:stretch>
                <a:fillRect/>
              </a:stretch>
            </p:blipFill>
            <p:spPr>
              <a:xfrm>
                <a:off x="2598240" y="-631440"/>
                <a:ext cx="36000" cy="216000"/>
              </a:xfrm>
              <a:prstGeom prst="rect">
                <a:avLst/>
              </a:prstGeom>
            </p:spPr>
          </p:pic>
        </mc:Fallback>
      </mc:AlternateContent>
    </p:spTree>
    <p:extLst>
      <p:ext uri="{BB962C8B-B14F-4D97-AF65-F5344CB8AC3E}">
        <p14:creationId xmlns:p14="http://schemas.microsoft.com/office/powerpoint/2010/main" val="14310827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mc:AlternateContent xmlns:mc="http://schemas.openxmlformats.org/markup-compatibility/2006" xmlns:p14="http://schemas.microsoft.com/office/powerpoint/2010/main">
    <mc:Choice Requires="p14">
      <p:transition spd="slow" p14:dur="1500">
        <p:wipe/>
        <p:sndAc>
          <p:stSnd>
            <p:snd r:embed="rId14" name="whoosh.wav"/>
          </p:stSnd>
        </p:sndAc>
      </p:transition>
    </mc:Choice>
    <mc:Fallback xmlns="">
      <p:transition spd="slow">
        <p:wipe/>
        <p:sndAc>
          <p:stSnd>
            <p:snd r:embed="rId20" name="whoosh.wav"/>
          </p:stSnd>
        </p:sndAc>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48484"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48485"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fld id="{2C4CFC79-03FE-4148-A284-E9B7B63E30F7}" type="datetimeFigureOut">
              <a:rPr lang="en-US"/>
              <a:pPr>
                <a:defRPr/>
              </a:pPr>
              <a:t>3/4/23</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mn-lt"/>
              </a:defRPr>
            </a:lvl1pPr>
          </a:lstStyle>
          <a:p>
            <a:pPr>
              <a:defRPr/>
            </a:pPr>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fontAlgn="base">
              <a:spcBef>
                <a:spcPct val="0"/>
              </a:spcBef>
              <a:spcAft>
                <a:spcPct val="0"/>
              </a:spcAft>
              <a:defRPr/>
            </a:pPr>
            <a:fld id="{0DB64AE4-6EAC-1C4C-A9F8-83CC9326FCCC}" type="slidenum">
              <a:rPr lang="en-US" altLang="en-US"/>
              <a:pPr fontAlgn="base">
                <a:spcBef>
                  <a:spcPct val="0"/>
                </a:spcBef>
                <a:spcAft>
                  <a:spcPct val="0"/>
                </a:spcAft>
                <a:defRPr/>
              </a:pPr>
              <a:t>‹#›</a:t>
            </a:fld>
            <a:endParaRPr lang="en-US" altLang="en-US"/>
          </a:p>
        </p:txBody>
      </p:sp>
      <p:grpSp>
        <p:nvGrpSpPr>
          <p:cNvPr id="148489"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grpSp>
    </p:spTree>
    <p:extLst>
      <p:ext uri="{BB962C8B-B14F-4D97-AF65-F5344CB8AC3E}">
        <p14:creationId xmlns:p14="http://schemas.microsoft.com/office/powerpoint/2010/main" val="26374056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bensonkua/5520366564/" TargetMode="External"/><Relationship Id="rId2" Type="http://schemas.openxmlformats.org/officeDocument/2006/relationships/image" Target="../media/image9.jpg"/><Relationship Id="rId1" Type="http://schemas.openxmlformats.org/officeDocument/2006/relationships/slideLayout" Target="../slideLayouts/slideLayout28.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hyperlink" Target="https://www.wallpaperflare.com/blue-neuronal-synapses-wallpaper-uhnxu" TargetMode="External"/><Relationship Id="rId2" Type="http://schemas.openxmlformats.org/officeDocument/2006/relationships/image" Target="../media/image14.jp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 Id="rId6" Type="http://schemas.openxmlformats.org/officeDocument/2006/relationships/customXml" Target="../ink/ink3.xml"/><Relationship Id="rId5" Type="http://schemas.openxmlformats.org/officeDocument/2006/relationships/image" Target="../media/image17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8.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6.xml"/><Relationship Id="rId4" Type="http://schemas.openxmlformats.org/officeDocument/2006/relationships/audio" Target="../media/audio1.wav"/></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s://www.neurobureau.org/galleries/brain-art-competition-2011/" TargetMode="External"/><Relationship Id="rId2" Type="http://schemas.openxmlformats.org/officeDocument/2006/relationships/image" Target="../media/image10.jpg"/><Relationship Id="rId1" Type="http://schemas.openxmlformats.org/officeDocument/2006/relationships/slideLayout" Target="../slideLayouts/slideLayout28.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63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7982" y="4634345"/>
            <a:ext cx="8610600" cy="1828800"/>
          </a:xfrm>
          <a:ln>
            <a:miter lim="800000"/>
            <a:headEnd/>
            <a:tailEnd/>
          </a:ln>
        </p:spPr>
        <p:txBody>
          <a:bodyPr>
            <a:normAutofit fontScale="90000"/>
          </a:bodyPr>
          <a:lstStyle/>
          <a:p>
            <a:pPr algn="ctr" eaLnBrk="1" fontAlgn="auto" hangingPunct="1">
              <a:spcAft>
                <a:spcPts val="0"/>
              </a:spcAft>
              <a:defRPr/>
            </a:pPr>
            <a:r>
              <a:rPr lang="en-US" dirty="0">
                <a:solidFill>
                  <a:srgbClr val="FFFF00"/>
                </a:solidFill>
              </a:rPr>
              <a:t> </a:t>
            </a:r>
            <a:br>
              <a:rPr lang="en-US" dirty="0">
                <a:solidFill>
                  <a:srgbClr val="FFFF00"/>
                </a:solidFill>
              </a:rPr>
            </a:br>
            <a:br>
              <a:rPr lang="en-US" sz="6000" dirty="0">
                <a:solidFill>
                  <a:srgbClr val="FFFF00"/>
                </a:solidFill>
              </a:rPr>
            </a:br>
            <a:br>
              <a:rPr lang="en-US" sz="6000" dirty="0">
                <a:solidFill>
                  <a:srgbClr val="FFFF00"/>
                </a:solidFill>
              </a:rPr>
            </a:br>
            <a:br>
              <a:rPr lang="en-US" sz="6000" dirty="0">
                <a:solidFill>
                  <a:srgbClr val="FFFF00"/>
                </a:solidFill>
              </a:rPr>
            </a:br>
            <a:endParaRPr lang="en-US" sz="4400" dirty="0">
              <a:solidFill>
                <a:srgbClr val="FFFF00"/>
              </a:solidFill>
            </a:endParaRPr>
          </a:p>
        </p:txBody>
      </p:sp>
      <p:sp>
        <p:nvSpPr>
          <p:cNvPr id="223235" name="Subtitle 2"/>
          <p:cNvSpPr>
            <a:spLocks noGrp="1"/>
          </p:cNvSpPr>
          <p:nvPr>
            <p:ph type="subTitle" idx="1"/>
          </p:nvPr>
        </p:nvSpPr>
        <p:spPr>
          <a:xfrm>
            <a:off x="1214913" y="1566430"/>
            <a:ext cx="10213355" cy="2468266"/>
          </a:xfrm>
        </p:spPr>
        <p:txBody>
          <a:bodyPr>
            <a:normAutofit/>
          </a:bodyPr>
          <a:lstStyle/>
          <a:p>
            <a:pPr marR="0" algn="ctr" eaLnBrk="1" hangingPunct="1">
              <a:lnSpc>
                <a:spcPct val="80000"/>
              </a:lnSpc>
            </a:pPr>
            <a:r>
              <a:rPr lang="en-US" altLang="en-US" sz="6000" b="1" dirty="0">
                <a:solidFill>
                  <a:srgbClr val="FFFF00"/>
                </a:solidFill>
              </a:rPr>
              <a:t>San Diego Regional</a:t>
            </a:r>
          </a:p>
          <a:p>
            <a:pPr marR="0" algn="ctr" eaLnBrk="1" hangingPunct="1">
              <a:lnSpc>
                <a:spcPct val="80000"/>
              </a:lnSpc>
            </a:pPr>
            <a:r>
              <a:rPr lang="en-US" altLang="en-US" sz="6000" b="1" dirty="0">
                <a:solidFill>
                  <a:srgbClr val="FFFF00"/>
                </a:solidFill>
              </a:rPr>
              <a:t>Dystonia Support group</a:t>
            </a:r>
          </a:p>
          <a:p>
            <a:pPr marR="0" algn="ctr" eaLnBrk="1" hangingPunct="1">
              <a:lnSpc>
                <a:spcPct val="80000"/>
              </a:lnSpc>
            </a:pPr>
            <a:r>
              <a:rPr lang="en-US" altLang="en-US" sz="4000" b="1" dirty="0">
                <a:solidFill>
                  <a:srgbClr val="FFFF00"/>
                </a:solidFill>
              </a:rPr>
              <a:t>March 4, 2022</a:t>
            </a:r>
          </a:p>
          <a:p>
            <a:pPr marR="0" algn="ctr" eaLnBrk="1" hangingPunct="1">
              <a:lnSpc>
                <a:spcPct val="80000"/>
              </a:lnSpc>
            </a:pPr>
            <a:endParaRPr lang="en-US" altLang="en-US" sz="4400" dirty="0"/>
          </a:p>
        </p:txBody>
      </p:sp>
    </p:spTree>
    <p:extLst>
      <p:ext uri="{BB962C8B-B14F-4D97-AF65-F5344CB8AC3E}">
        <p14:creationId xmlns:p14="http://schemas.microsoft.com/office/powerpoint/2010/main" val="5215964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5301-8DB9-B14A-8169-0E5804D1447C}"/>
              </a:ext>
            </a:extLst>
          </p:cNvPr>
          <p:cNvSpPr>
            <a:spLocks noGrp="1"/>
          </p:cNvSpPr>
          <p:nvPr>
            <p:ph type="title"/>
          </p:nvPr>
        </p:nvSpPr>
        <p:spPr/>
        <p:txBody>
          <a:bodyPr/>
          <a:lstStyle/>
          <a:p>
            <a:r>
              <a:rPr lang="en-US" sz="4400" dirty="0"/>
              <a:t>Faulty Brakes in Dystonia</a:t>
            </a:r>
            <a:endParaRPr lang="en-US" dirty="0"/>
          </a:p>
        </p:txBody>
      </p:sp>
      <p:sp>
        <p:nvSpPr>
          <p:cNvPr id="3" name="Content Placeholder 2">
            <a:extLst>
              <a:ext uri="{FF2B5EF4-FFF2-40B4-BE49-F238E27FC236}">
                <a16:creationId xmlns:a16="http://schemas.microsoft.com/office/drawing/2014/main" id="{B6D5DD2E-00D0-1A40-BC86-6BE0E67F9EC3}"/>
              </a:ext>
            </a:extLst>
          </p:cNvPr>
          <p:cNvSpPr>
            <a:spLocks noGrp="1"/>
          </p:cNvSpPr>
          <p:nvPr>
            <p:ph idx="1"/>
          </p:nvPr>
        </p:nvSpPr>
        <p:spPr/>
        <p:txBody>
          <a:bodyPr/>
          <a:lstStyle/>
          <a:p>
            <a:r>
              <a:rPr lang="en-US" altLang="en-US" sz="3200" i="1" dirty="0"/>
              <a:t>The “brakes” are the  inhibitory circuits and  inhibitory neurotransmitters </a:t>
            </a:r>
          </a:p>
          <a:p>
            <a:endParaRPr lang="en-US" altLang="en-US" sz="3200" i="1" dirty="0"/>
          </a:p>
          <a:p>
            <a:r>
              <a:rPr lang="en-US" altLang="en-US" sz="3200" i="1" dirty="0"/>
              <a:t>Especially in the prefrontal cortex of your brain to regulate the proper outflow  of energy to the muscles</a:t>
            </a:r>
          </a:p>
          <a:p>
            <a:endParaRPr lang="en-US" dirty="0"/>
          </a:p>
        </p:txBody>
      </p:sp>
    </p:spTree>
    <p:extLst>
      <p:ext uri="{BB962C8B-B14F-4D97-AF65-F5344CB8AC3E}">
        <p14:creationId xmlns:p14="http://schemas.microsoft.com/office/powerpoint/2010/main" val="30636709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F1E4AA-5E06-D14E-A53D-911A2D1DA2A8}"/>
              </a:ext>
            </a:extLst>
          </p:cNvPr>
          <p:cNvPicPr>
            <a:picLocks noChangeAspect="1"/>
          </p:cNvPicPr>
          <p:nvPr/>
        </p:nvPicPr>
        <p:blipFill>
          <a:blip r:embed="rId2"/>
          <a:stretch>
            <a:fillRect/>
          </a:stretch>
        </p:blipFill>
        <p:spPr>
          <a:xfrm>
            <a:off x="1285875" y="308202"/>
            <a:ext cx="9620250" cy="5411391"/>
          </a:xfrm>
          <a:prstGeom prst="rect">
            <a:avLst/>
          </a:prstGeom>
          <a:ln w="38100">
            <a:solidFill>
              <a:schemeClr val="tx1"/>
            </a:solidFill>
          </a:ln>
        </p:spPr>
      </p:pic>
    </p:spTree>
    <p:extLst>
      <p:ext uri="{BB962C8B-B14F-4D97-AF65-F5344CB8AC3E}">
        <p14:creationId xmlns:p14="http://schemas.microsoft.com/office/powerpoint/2010/main" val="338721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22CE-3322-5E44-904A-BE39A51B3484}"/>
              </a:ext>
            </a:extLst>
          </p:cNvPr>
          <p:cNvSpPr>
            <a:spLocks noGrp="1"/>
          </p:cNvSpPr>
          <p:nvPr>
            <p:ph type="title"/>
          </p:nvPr>
        </p:nvSpPr>
        <p:spPr/>
        <p:txBody>
          <a:bodyPr/>
          <a:lstStyle/>
          <a:p>
            <a:r>
              <a:rPr lang="en-US" b="1" dirty="0"/>
              <a:t>Treatment of Dystonia</a:t>
            </a:r>
          </a:p>
        </p:txBody>
      </p:sp>
      <p:sp>
        <p:nvSpPr>
          <p:cNvPr id="3" name="Content Placeholder 2">
            <a:extLst>
              <a:ext uri="{FF2B5EF4-FFF2-40B4-BE49-F238E27FC236}">
                <a16:creationId xmlns:a16="http://schemas.microsoft.com/office/drawing/2014/main" id="{9FD0D526-EBD4-E44D-A614-EC453E87B0E5}"/>
              </a:ext>
            </a:extLst>
          </p:cNvPr>
          <p:cNvSpPr>
            <a:spLocks noGrp="1"/>
          </p:cNvSpPr>
          <p:nvPr>
            <p:ph idx="1"/>
          </p:nvPr>
        </p:nvSpPr>
        <p:spPr>
          <a:xfrm>
            <a:off x="673308" y="1495841"/>
            <a:ext cx="10515600" cy="4351338"/>
          </a:xfrm>
        </p:spPr>
        <p:txBody>
          <a:bodyPr/>
          <a:lstStyle/>
          <a:p>
            <a:r>
              <a:rPr lang="en-US" sz="3600" dirty="0"/>
              <a:t>Botulinum medication (toxin) injections</a:t>
            </a:r>
          </a:p>
          <a:p>
            <a:endParaRPr lang="en-US" sz="3600" dirty="0"/>
          </a:p>
          <a:p>
            <a:r>
              <a:rPr lang="en-US" sz="3600" dirty="0"/>
              <a:t>Oral Medications</a:t>
            </a:r>
          </a:p>
          <a:p>
            <a:endParaRPr lang="en-US" sz="3600" dirty="0"/>
          </a:p>
          <a:p>
            <a:r>
              <a:rPr lang="en-US" sz="3600" dirty="0"/>
              <a:t>Surgical treatment options</a:t>
            </a:r>
          </a:p>
          <a:p>
            <a:endParaRPr lang="en-US" sz="3600" dirty="0"/>
          </a:p>
          <a:p>
            <a:r>
              <a:rPr lang="en-US" sz="3600" dirty="0"/>
              <a:t>Neuroplasticity – </a:t>
            </a:r>
            <a:r>
              <a:rPr lang="en-US" sz="3600" b="1" dirty="0"/>
              <a:t>MINDSET</a:t>
            </a:r>
          </a:p>
          <a:p>
            <a:endParaRPr lang="en-US" dirty="0"/>
          </a:p>
        </p:txBody>
      </p:sp>
    </p:spTree>
    <p:extLst>
      <p:ext uri="{BB962C8B-B14F-4D97-AF65-F5344CB8AC3E}">
        <p14:creationId xmlns:p14="http://schemas.microsoft.com/office/powerpoint/2010/main" val="14442551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8FD4749C-D9B1-E14E-83BC-626611EF27F8}"/>
              </a:ext>
            </a:extLst>
          </p:cNvPr>
          <p:cNvSpPr>
            <a:spLocks noGrp="1"/>
          </p:cNvSpPr>
          <p:nvPr>
            <p:ph type="ctrTitle"/>
          </p:nvPr>
        </p:nvSpPr>
        <p:spPr>
          <a:xfrm>
            <a:off x="194540" y="297713"/>
            <a:ext cx="11267358" cy="1511388"/>
          </a:xfrm>
        </p:spPr>
        <p:txBody>
          <a:bodyPr>
            <a:normAutofit fontScale="90000"/>
          </a:bodyPr>
          <a:lstStyle/>
          <a:p>
            <a:pPr eaLnBrk="1" hangingPunct="1"/>
            <a:r>
              <a:rPr lang="en-US" altLang="en-US" dirty="0">
                <a:solidFill>
                  <a:srgbClr val="FFFF00"/>
                </a:solidFill>
                <a:latin typeface="Bernard MT Condensed" panose="02050806060905020404" pitchFamily="18" charset="77"/>
              </a:rPr>
              <a:t>Botulinum medication  in clinical practice</a:t>
            </a:r>
            <a:br>
              <a:rPr lang="en-US" altLang="en-US" dirty="0">
                <a:solidFill>
                  <a:srgbClr val="FFFF00"/>
                </a:solidFill>
                <a:latin typeface="Bernard MT Condensed" panose="02050806060905020404" pitchFamily="18" charset="77"/>
              </a:rPr>
            </a:br>
            <a:r>
              <a:rPr lang="en-US" altLang="en-US" dirty="0">
                <a:solidFill>
                  <a:srgbClr val="FFFF00"/>
                </a:solidFill>
                <a:latin typeface="Bernard MT Condensed" panose="02050806060905020404" pitchFamily="18" charset="77"/>
              </a:rPr>
              <a:t>and the ART of precise administration </a:t>
            </a:r>
          </a:p>
        </p:txBody>
      </p:sp>
      <p:sp>
        <p:nvSpPr>
          <p:cNvPr id="118787" name="Subtitle 2">
            <a:extLst>
              <a:ext uri="{FF2B5EF4-FFF2-40B4-BE49-F238E27FC236}">
                <a16:creationId xmlns:a16="http://schemas.microsoft.com/office/drawing/2014/main" id="{4D15868D-9344-764A-979F-47F2810B8EC2}"/>
              </a:ext>
            </a:extLst>
          </p:cNvPr>
          <p:cNvSpPr>
            <a:spLocks noGrp="1"/>
          </p:cNvSpPr>
          <p:nvPr>
            <p:ph type="subTitle" idx="1"/>
          </p:nvPr>
        </p:nvSpPr>
        <p:spPr>
          <a:xfrm>
            <a:off x="2971800" y="2362200"/>
            <a:ext cx="6400800" cy="4495800"/>
          </a:xfrm>
        </p:spPr>
        <p:txBody>
          <a:bodyPr/>
          <a:lstStyle/>
          <a:p>
            <a:pPr algn="l" eaLnBrk="1" hangingPunct="1"/>
            <a:r>
              <a:rPr lang="en-US" altLang="en-US" sz="4000" b="1" dirty="0">
                <a:solidFill>
                  <a:srgbClr val="FFFF00"/>
                </a:solidFill>
              </a:rPr>
              <a:t>Botox  (</a:t>
            </a:r>
            <a:r>
              <a:rPr lang="en-US" altLang="en-US" sz="4000" b="1" dirty="0" err="1">
                <a:solidFill>
                  <a:srgbClr val="FFFF00"/>
                </a:solidFill>
              </a:rPr>
              <a:t>onobotulinum</a:t>
            </a:r>
            <a:r>
              <a:rPr lang="en-US" altLang="en-US" sz="4000" b="1" dirty="0">
                <a:solidFill>
                  <a:srgbClr val="FFFF00"/>
                </a:solidFill>
              </a:rPr>
              <a:t>) </a:t>
            </a:r>
            <a:r>
              <a:rPr lang="en-US" altLang="en-US" sz="4000" b="1" dirty="0" err="1">
                <a:solidFill>
                  <a:srgbClr val="FFFF00"/>
                </a:solidFill>
              </a:rPr>
              <a:t>Xeomin</a:t>
            </a:r>
            <a:r>
              <a:rPr lang="en-US" altLang="en-US" sz="4000" b="1" dirty="0">
                <a:solidFill>
                  <a:srgbClr val="FFFF00"/>
                </a:solidFill>
              </a:rPr>
              <a:t> (</a:t>
            </a:r>
            <a:r>
              <a:rPr lang="en-US" altLang="en-US" sz="4000" b="1" dirty="0" err="1">
                <a:solidFill>
                  <a:srgbClr val="FFFF00"/>
                </a:solidFill>
              </a:rPr>
              <a:t>incobotulinum</a:t>
            </a:r>
            <a:r>
              <a:rPr lang="en-US" altLang="en-US" sz="4000" b="1" dirty="0">
                <a:solidFill>
                  <a:srgbClr val="FFFF00"/>
                </a:solidFill>
              </a:rPr>
              <a:t>)</a:t>
            </a:r>
          </a:p>
          <a:p>
            <a:pPr algn="l" eaLnBrk="1" hangingPunct="1"/>
            <a:r>
              <a:rPr lang="en-US" altLang="en-US" sz="4000" b="1" dirty="0">
                <a:solidFill>
                  <a:srgbClr val="FFFF00"/>
                </a:solidFill>
              </a:rPr>
              <a:t>Dysport(</a:t>
            </a:r>
            <a:r>
              <a:rPr lang="en-US" altLang="en-US" sz="4000" b="1" dirty="0" err="1">
                <a:solidFill>
                  <a:srgbClr val="FFFF00"/>
                </a:solidFill>
              </a:rPr>
              <a:t>abobotulinum</a:t>
            </a:r>
            <a:r>
              <a:rPr lang="en-US" altLang="en-US" sz="4000" b="1" dirty="0">
                <a:solidFill>
                  <a:srgbClr val="FFFF00"/>
                </a:solidFill>
              </a:rPr>
              <a:t>)</a:t>
            </a:r>
          </a:p>
          <a:p>
            <a:pPr algn="l" eaLnBrk="1" hangingPunct="1"/>
            <a:r>
              <a:rPr lang="en-US" altLang="en-US" sz="4000" b="1" dirty="0" err="1">
                <a:solidFill>
                  <a:srgbClr val="FFFF00"/>
                </a:solidFill>
              </a:rPr>
              <a:t>Myobloc</a:t>
            </a:r>
            <a:r>
              <a:rPr lang="en-US" altLang="en-US" sz="4000" b="1" dirty="0">
                <a:solidFill>
                  <a:srgbClr val="FFFF00"/>
                </a:solidFill>
              </a:rPr>
              <a:t> (</a:t>
            </a:r>
            <a:r>
              <a:rPr lang="en-US" altLang="en-US" sz="4000" b="1" dirty="0" err="1">
                <a:solidFill>
                  <a:srgbClr val="FFFF00"/>
                </a:solidFill>
              </a:rPr>
              <a:t>rimabotulinum</a:t>
            </a:r>
            <a:r>
              <a:rPr lang="en-US" altLang="en-US" sz="4000" b="1" dirty="0">
                <a:solidFill>
                  <a:srgbClr val="FFFF00"/>
                </a:solidFill>
              </a:rPr>
              <a:t>)</a:t>
            </a:r>
          </a:p>
          <a:p>
            <a:pPr algn="l" eaLnBrk="1" hangingPunct="1"/>
            <a:r>
              <a:rPr lang="en-US" altLang="en-US" sz="4000" b="1" dirty="0">
                <a:solidFill>
                  <a:srgbClr val="FFFF00"/>
                </a:solidFill>
              </a:rPr>
              <a:t>? Potentially </a:t>
            </a:r>
            <a:r>
              <a:rPr lang="en-US" altLang="en-US" sz="4000" b="1" dirty="0" err="1">
                <a:solidFill>
                  <a:srgbClr val="FFFF00"/>
                </a:solidFill>
              </a:rPr>
              <a:t>Doxxify</a:t>
            </a:r>
            <a:endParaRPr lang="en-US" altLang="en-US" sz="4000" b="1"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583" y="1635968"/>
            <a:ext cx="9302752" cy="2992904"/>
          </a:xfrm>
        </p:spPr>
        <p:txBody>
          <a:bodyPr>
            <a:normAutofit/>
          </a:bodyPr>
          <a:lstStyle/>
          <a:p>
            <a:r>
              <a:rPr lang="en-US" sz="4800" dirty="0"/>
              <a:t>Neuroplasticity ..the brain’s ability to change and adapt as a result of </a:t>
            </a:r>
            <a:r>
              <a:rPr lang="en-US" sz="5400" b="1" dirty="0"/>
              <a:t>experience</a:t>
            </a:r>
          </a:p>
        </p:txBody>
      </p:sp>
      <p:sp>
        <p:nvSpPr>
          <p:cNvPr id="3" name="Text Placeholder 2"/>
          <p:cNvSpPr>
            <a:spLocks noGrp="1"/>
          </p:cNvSpPr>
          <p:nvPr>
            <p:ph type="body" sz="quarter" idx="13"/>
          </p:nvPr>
        </p:nvSpPr>
        <p:spPr>
          <a:xfrm>
            <a:off x="890219" y="5037616"/>
            <a:ext cx="8752299" cy="594788"/>
          </a:xfrm>
        </p:spPr>
        <p:txBody>
          <a:bodyPr/>
          <a:lstStyle/>
          <a:p>
            <a:r>
              <a:rPr lang="en-US" dirty="0"/>
              <a:t>Kendra Cherry Dystonia,  April 2016</a:t>
            </a:r>
          </a:p>
        </p:txBody>
      </p:sp>
      <p:sp>
        <p:nvSpPr>
          <p:cNvPr id="4" name="Text Placeholder 3"/>
          <p:cNvSpPr>
            <a:spLocks noGrp="1"/>
          </p:cNvSpPr>
          <p:nvPr>
            <p:ph type="body" idx="4294967295"/>
          </p:nvPr>
        </p:nvSpPr>
        <p:spPr>
          <a:xfrm flipH="1" flipV="1">
            <a:off x="11504611" y="5909909"/>
            <a:ext cx="46687" cy="45719"/>
          </a:xfrm>
          <a:prstGeom prst="rect">
            <a:avLst/>
          </a:prstGeom>
        </p:spPr>
        <p:txBody>
          <a:bodyPr>
            <a:normAutofit fontScale="25000" lnSpcReduction="20000"/>
          </a:bodyPr>
          <a:lstStyle/>
          <a:p>
            <a:endParaRPr lang="en-US" sz="2800" dirty="0"/>
          </a:p>
        </p:txBody>
      </p:sp>
    </p:spTree>
    <p:extLst>
      <p:ext uri="{BB962C8B-B14F-4D97-AF65-F5344CB8AC3E}">
        <p14:creationId xmlns:p14="http://schemas.microsoft.com/office/powerpoint/2010/main" val="1503836138"/>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C843-3729-3B42-89F8-0DD892CA589E}"/>
              </a:ext>
            </a:extLst>
          </p:cNvPr>
          <p:cNvSpPr>
            <a:spLocks noGrp="1"/>
          </p:cNvSpPr>
          <p:nvPr>
            <p:ph type="title"/>
          </p:nvPr>
        </p:nvSpPr>
        <p:spPr/>
        <p:txBody>
          <a:bodyPr/>
          <a:lstStyle/>
          <a:p>
            <a:r>
              <a:rPr lang="en-US" sz="4400" b="1" dirty="0"/>
              <a:t>Brain Neuroplasticity</a:t>
            </a:r>
            <a:endParaRPr lang="en-US" dirty="0"/>
          </a:p>
        </p:txBody>
      </p:sp>
      <p:sp>
        <p:nvSpPr>
          <p:cNvPr id="3" name="Content Placeholder 2">
            <a:extLst>
              <a:ext uri="{FF2B5EF4-FFF2-40B4-BE49-F238E27FC236}">
                <a16:creationId xmlns:a16="http://schemas.microsoft.com/office/drawing/2014/main" id="{466CEA0A-74B6-E84A-B185-1D8BCD0160A7}"/>
              </a:ext>
            </a:extLst>
          </p:cNvPr>
          <p:cNvSpPr>
            <a:spLocks noGrp="1"/>
          </p:cNvSpPr>
          <p:nvPr>
            <p:ph idx="1"/>
          </p:nvPr>
        </p:nvSpPr>
        <p:spPr/>
        <p:txBody>
          <a:bodyPr/>
          <a:lstStyle/>
          <a:p>
            <a:pPr marL="0" indent="0">
              <a:buNone/>
            </a:pPr>
            <a:r>
              <a:rPr lang="en-US" altLang="en-US" sz="4800" dirty="0"/>
              <a:t>The inherent capacity of brain cells to modify themselves and their functions allowing us to learn, adapt, change and recover</a:t>
            </a:r>
          </a:p>
          <a:p>
            <a:endParaRPr lang="en-US" dirty="0"/>
          </a:p>
        </p:txBody>
      </p:sp>
    </p:spTree>
    <p:extLst>
      <p:ext uri="{BB962C8B-B14F-4D97-AF65-F5344CB8AC3E}">
        <p14:creationId xmlns:p14="http://schemas.microsoft.com/office/powerpoint/2010/main" val="4856979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4624" y="0"/>
            <a:ext cx="9302752" cy="2992904"/>
          </a:xfrm>
        </p:spPr>
        <p:txBody>
          <a:bodyPr>
            <a:normAutofit/>
          </a:bodyPr>
          <a:lstStyle/>
          <a:p>
            <a:r>
              <a:rPr lang="en-US" sz="4000" dirty="0"/>
              <a:t>Dystonia is a movement disorder that causes aberrant plasticity </a:t>
            </a:r>
          </a:p>
        </p:txBody>
      </p:sp>
      <p:sp>
        <p:nvSpPr>
          <p:cNvPr id="6" name="Text Placeholder 5"/>
          <p:cNvSpPr>
            <a:spLocks noGrp="1"/>
          </p:cNvSpPr>
          <p:nvPr>
            <p:ph type="body" sz="quarter" idx="13"/>
          </p:nvPr>
        </p:nvSpPr>
        <p:spPr/>
        <p:txBody>
          <a:bodyPr>
            <a:normAutofit/>
          </a:bodyPr>
          <a:lstStyle/>
          <a:p>
            <a:r>
              <a:rPr lang="en-US" sz="2800" dirty="0"/>
              <a:t>Mikki Townshend</a:t>
            </a:r>
          </a:p>
        </p:txBody>
      </p:sp>
      <p:sp>
        <p:nvSpPr>
          <p:cNvPr id="5" name="Text Placeholder 4"/>
          <p:cNvSpPr>
            <a:spLocks noGrp="1"/>
          </p:cNvSpPr>
          <p:nvPr>
            <p:ph type="body" idx="4294967295"/>
          </p:nvPr>
        </p:nvSpPr>
        <p:spPr>
          <a:xfrm>
            <a:off x="1561359" y="2351562"/>
            <a:ext cx="9069281" cy="1853258"/>
          </a:xfrm>
          <a:prstGeom prst="rect">
            <a:avLst/>
          </a:prstGeom>
        </p:spPr>
        <p:txBody>
          <a:bodyPr>
            <a:noAutofit/>
          </a:bodyPr>
          <a:lstStyle/>
          <a:p>
            <a:r>
              <a:rPr lang="en-US" sz="4000" dirty="0"/>
              <a:t>You get very good at doing the movements associated with your dystonia</a:t>
            </a:r>
          </a:p>
        </p:txBody>
      </p:sp>
    </p:spTree>
    <p:extLst>
      <p:ext uri="{BB962C8B-B14F-4D97-AF65-F5344CB8AC3E}">
        <p14:creationId xmlns:p14="http://schemas.microsoft.com/office/powerpoint/2010/main" val="4045356227"/>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3C08-4E03-0544-9644-909B018B2FD8}"/>
              </a:ext>
            </a:extLst>
          </p:cNvPr>
          <p:cNvSpPr>
            <a:spLocks noGrp="1"/>
          </p:cNvSpPr>
          <p:nvPr>
            <p:ph type="title"/>
          </p:nvPr>
        </p:nvSpPr>
        <p:spPr/>
        <p:txBody>
          <a:bodyPr>
            <a:noAutofit/>
          </a:bodyPr>
          <a:lstStyle/>
          <a:p>
            <a:r>
              <a:rPr lang="en-US" sz="5400" dirty="0"/>
              <a:t>                  </a:t>
            </a:r>
            <a:br>
              <a:rPr lang="en-US" sz="5400" dirty="0"/>
            </a:br>
            <a:r>
              <a:rPr lang="en-US" sz="5400" dirty="0"/>
              <a:t>  </a:t>
            </a:r>
            <a:br>
              <a:rPr lang="en-US" sz="5400" dirty="0"/>
            </a:br>
            <a:r>
              <a:rPr lang="en-US" sz="5400" dirty="0"/>
              <a:t> </a:t>
            </a:r>
            <a:r>
              <a:rPr lang="en-US" sz="5400" b="1" u="sng" dirty="0"/>
              <a:t>Mindset</a:t>
            </a:r>
            <a:br>
              <a:rPr lang="en-US" sz="5400" dirty="0"/>
            </a:br>
            <a:r>
              <a:rPr lang="en-US" sz="5400" dirty="0"/>
              <a:t> Attitude and Positive Thought Really Do Make a Difference</a:t>
            </a:r>
            <a:br>
              <a:rPr lang="en-US" sz="5400" dirty="0"/>
            </a:br>
            <a:br>
              <a:rPr lang="en-US" sz="5400" dirty="0"/>
            </a:br>
            <a:endParaRPr lang="en-US" sz="5400" dirty="0"/>
          </a:p>
        </p:txBody>
      </p:sp>
      <p:sp>
        <p:nvSpPr>
          <p:cNvPr id="3" name="Content Placeholder 2">
            <a:extLst>
              <a:ext uri="{FF2B5EF4-FFF2-40B4-BE49-F238E27FC236}">
                <a16:creationId xmlns:a16="http://schemas.microsoft.com/office/drawing/2014/main" id="{2283DD5B-5F26-2A44-95DB-18A573DEFD05}"/>
              </a:ext>
            </a:extLst>
          </p:cNvPr>
          <p:cNvSpPr>
            <a:spLocks noGrp="1"/>
          </p:cNvSpPr>
          <p:nvPr>
            <p:ph idx="1"/>
          </p:nvPr>
        </p:nvSpPr>
        <p:spPr>
          <a:xfrm>
            <a:off x="838197" y="1440656"/>
            <a:ext cx="10515602" cy="3976688"/>
          </a:xfrm>
        </p:spPr>
        <p:txBody>
          <a:bodyPr/>
          <a:lstStyle/>
          <a:p>
            <a:pPr eaLnBrk="1" hangingPunct="1"/>
            <a:endParaRPr lang="en-US" altLang="en-US" sz="4000" dirty="0"/>
          </a:p>
          <a:p>
            <a:pPr eaLnBrk="1" hangingPunct="1"/>
            <a:endParaRPr lang="en-US" altLang="en-US" sz="4000" dirty="0"/>
          </a:p>
          <a:p>
            <a:pPr eaLnBrk="1" hangingPunct="1"/>
            <a:r>
              <a:rPr lang="en-US" altLang="en-US" sz="4000" dirty="0"/>
              <a:t>Thought energy can affect how the genes are expressed</a:t>
            </a:r>
          </a:p>
          <a:p>
            <a:pPr eaLnBrk="1" hangingPunct="1"/>
            <a:r>
              <a:rPr lang="en-US" altLang="en-US" sz="4000" dirty="0"/>
              <a:t>Attitude  and positive thought can produce </a:t>
            </a:r>
            <a:r>
              <a:rPr lang="en-US" altLang="en-US" sz="4000" b="1" u="sng" dirty="0"/>
              <a:t>epigenetic</a:t>
            </a:r>
            <a:r>
              <a:rPr lang="en-US" altLang="en-US" sz="4000" dirty="0"/>
              <a:t> changes in how the brain functions</a:t>
            </a:r>
          </a:p>
          <a:p>
            <a:pPr marL="0" indent="0">
              <a:buNone/>
            </a:pPr>
            <a:endParaRPr lang="en-US" dirty="0"/>
          </a:p>
        </p:txBody>
      </p:sp>
    </p:spTree>
    <p:extLst>
      <p:ext uri="{BB962C8B-B14F-4D97-AF65-F5344CB8AC3E}">
        <p14:creationId xmlns:p14="http://schemas.microsoft.com/office/powerpoint/2010/main" val="389657205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E7E2-2583-F343-B57B-F87CBC2D250D}"/>
              </a:ext>
            </a:extLst>
          </p:cNvPr>
          <p:cNvSpPr>
            <a:spLocks noGrp="1"/>
          </p:cNvSpPr>
          <p:nvPr>
            <p:ph type="title"/>
          </p:nvPr>
        </p:nvSpPr>
        <p:spPr/>
        <p:txBody>
          <a:bodyPr>
            <a:noAutofit/>
          </a:bodyPr>
          <a:lstStyle/>
          <a:p>
            <a:r>
              <a:rPr lang="en-US" b="1" dirty="0"/>
              <a:t>             Holistic Treatment for Dystonia: </a:t>
            </a:r>
            <a:br>
              <a:rPr lang="en-US" b="1" dirty="0"/>
            </a:br>
            <a:r>
              <a:rPr lang="en-US" b="1" dirty="0"/>
              <a:t>                Promotes Neuroplasticity</a:t>
            </a:r>
          </a:p>
        </p:txBody>
      </p:sp>
      <p:sp>
        <p:nvSpPr>
          <p:cNvPr id="3" name="Content Placeholder 2">
            <a:extLst>
              <a:ext uri="{FF2B5EF4-FFF2-40B4-BE49-F238E27FC236}">
                <a16:creationId xmlns:a16="http://schemas.microsoft.com/office/drawing/2014/main" id="{31F7F324-25B0-D74B-9C1D-7485A429C23F}"/>
              </a:ext>
            </a:extLst>
          </p:cNvPr>
          <p:cNvSpPr>
            <a:spLocks noGrp="1"/>
          </p:cNvSpPr>
          <p:nvPr>
            <p:ph idx="1"/>
          </p:nvPr>
        </p:nvSpPr>
        <p:spPr/>
        <p:txBody>
          <a:bodyPr/>
          <a:lstStyle/>
          <a:p>
            <a:pPr marL="0" indent="0" algn="ctr">
              <a:buNone/>
            </a:pPr>
            <a:r>
              <a:rPr lang="en-US" sz="4800" dirty="0"/>
              <a:t>MENS SANA CORPORE SANO</a:t>
            </a:r>
          </a:p>
          <a:p>
            <a:pPr marL="0" indent="0">
              <a:buNone/>
            </a:pPr>
            <a:endParaRPr lang="en-US" dirty="0"/>
          </a:p>
          <a:p>
            <a:pPr marL="0" indent="0" algn="ctr" eaLnBrk="1" hangingPunct="1">
              <a:spcBef>
                <a:spcPct val="0"/>
              </a:spcBef>
              <a:buClrTx/>
              <a:buSzTx/>
              <a:buNone/>
              <a:defRPr/>
            </a:pPr>
            <a:r>
              <a:rPr lang="en-US" altLang="en-US" sz="4000" b="1" dirty="0">
                <a:solidFill>
                  <a:schemeClr val="tx2"/>
                </a:solidFill>
                <a:ea typeface="Calibri" charset="0"/>
                <a:cs typeface="Times New Roman" charset="0"/>
              </a:rPr>
              <a:t>The healthier your BODY can be and </a:t>
            </a:r>
          </a:p>
          <a:p>
            <a:pPr marL="0" indent="0" algn="ctr" eaLnBrk="1" hangingPunct="1">
              <a:spcBef>
                <a:spcPct val="0"/>
              </a:spcBef>
              <a:buClrTx/>
              <a:buSzTx/>
              <a:buNone/>
              <a:defRPr/>
            </a:pPr>
            <a:r>
              <a:rPr lang="en-US" altLang="en-US" sz="4000" b="1" dirty="0">
                <a:solidFill>
                  <a:schemeClr val="tx2"/>
                </a:solidFill>
                <a:ea typeface="Calibri" charset="0"/>
                <a:cs typeface="Times New Roman" charset="0"/>
              </a:rPr>
              <a:t>the healthier your MIND can be,</a:t>
            </a:r>
          </a:p>
          <a:p>
            <a:pPr marL="0" indent="0" algn="ctr" eaLnBrk="1" hangingPunct="1">
              <a:spcBef>
                <a:spcPct val="0"/>
              </a:spcBef>
              <a:buClrTx/>
              <a:buSzTx/>
              <a:buNone/>
              <a:defRPr/>
            </a:pPr>
            <a:r>
              <a:rPr lang="en-US" altLang="en-US" sz="4000" b="1" dirty="0">
                <a:solidFill>
                  <a:schemeClr val="tx2"/>
                </a:solidFill>
                <a:ea typeface="Calibri" charset="0"/>
                <a:cs typeface="Times New Roman" charset="0"/>
              </a:rPr>
              <a:t>the better your BRAIN will work and </a:t>
            </a:r>
          </a:p>
          <a:p>
            <a:pPr marL="0" indent="0" algn="ctr" eaLnBrk="1" hangingPunct="1">
              <a:spcBef>
                <a:spcPct val="0"/>
              </a:spcBef>
              <a:buClrTx/>
              <a:buSzTx/>
              <a:buNone/>
              <a:defRPr/>
            </a:pPr>
            <a:r>
              <a:rPr lang="en-US" altLang="en-US" sz="4000" b="1" dirty="0">
                <a:solidFill>
                  <a:schemeClr val="tx2"/>
                </a:solidFill>
                <a:ea typeface="Calibri" charset="0"/>
                <a:cs typeface="Times New Roman" charset="0"/>
              </a:rPr>
              <a:t>the better your DYSTONIA will be controlled. </a:t>
            </a:r>
          </a:p>
          <a:p>
            <a:pPr marL="0" indent="0">
              <a:buNone/>
            </a:pPr>
            <a:endParaRPr lang="en-US" dirty="0"/>
          </a:p>
        </p:txBody>
      </p:sp>
    </p:spTree>
    <p:extLst>
      <p:ext uri="{BB962C8B-B14F-4D97-AF65-F5344CB8AC3E}">
        <p14:creationId xmlns:p14="http://schemas.microsoft.com/office/powerpoint/2010/main" val="6466810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79A0-BE8A-104A-B483-963D797DA867}"/>
              </a:ext>
            </a:extLst>
          </p:cNvPr>
          <p:cNvSpPr>
            <a:spLocks noGrp="1"/>
          </p:cNvSpPr>
          <p:nvPr>
            <p:ph type="title"/>
          </p:nvPr>
        </p:nvSpPr>
        <p:spPr>
          <a:xfrm>
            <a:off x="609599" y="704850"/>
            <a:ext cx="11312769" cy="1143000"/>
          </a:xfrm>
        </p:spPr>
        <p:txBody>
          <a:bodyPr/>
          <a:lstStyle/>
          <a:p>
            <a:r>
              <a:rPr lang="en-US" b="1" dirty="0"/>
              <a:t>MINDSET</a:t>
            </a:r>
            <a:r>
              <a:rPr lang="en-US" dirty="0"/>
              <a:t> treatment for dystonia treatment </a:t>
            </a:r>
          </a:p>
        </p:txBody>
      </p:sp>
      <p:sp>
        <p:nvSpPr>
          <p:cNvPr id="3" name="Content Placeholder 2">
            <a:extLst>
              <a:ext uri="{FF2B5EF4-FFF2-40B4-BE49-F238E27FC236}">
                <a16:creationId xmlns:a16="http://schemas.microsoft.com/office/drawing/2014/main" id="{43884708-5837-B949-9832-02AB5EB78807}"/>
              </a:ext>
            </a:extLst>
          </p:cNvPr>
          <p:cNvSpPr>
            <a:spLocks noGrp="1"/>
          </p:cNvSpPr>
          <p:nvPr>
            <p:ph idx="1"/>
          </p:nvPr>
        </p:nvSpPr>
        <p:spPr>
          <a:xfrm>
            <a:off x="609600" y="1935164"/>
            <a:ext cx="10972800" cy="4699552"/>
          </a:xfrm>
        </p:spPr>
        <p:txBody>
          <a:bodyPr/>
          <a:lstStyle/>
          <a:p>
            <a:r>
              <a:rPr lang="en-US" sz="3200" dirty="0"/>
              <a:t>THE MIND-BODY CONNECTION IS POWERFUL</a:t>
            </a:r>
          </a:p>
          <a:p>
            <a:endParaRPr lang="en-US" sz="3200" dirty="0"/>
          </a:p>
          <a:p>
            <a:r>
              <a:rPr lang="en-US" sz="3200" dirty="0"/>
              <a:t>THE PROPER MINDSET CAN PRODUCE PHYSIOLOGIC CHANGES IN THE BRAIN AND BODY and IMPROVE CONTROL OF DYSTONIA </a:t>
            </a:r>
          </a:p>
          <a:p>
            <a:endParaRPr lang="en-US" sz="3200" dirty="0"/>
          </a:p>
          <a:p>
            <a:r>
              <a:rPr lang="en-US" sz="3200" dirty="0"/>
              <a:t>BAD STRESS UNIVERSALLY WILL </a:t>
            </a:r>
            <a:r>
              <a:rPr lang="en-US" sz="3200" u="sng" dirty="0"/>
              <a:t>AMPLIFY</a:t>
            </a:r>
            <a:r>
              <a:rPr lang="en-US" sz="3200" dirty="0"/>
              <a:t> DYSTONIA so </a:t>
            </a:r>
            <a:r>
              <a:rPr lang="en-US" sz="3600" dirty="0"/>
              <a:t>a </a:t>
            </a:r>
            <a:r>
              <a:rPr lang="en-US" sz="4000" b="1" dirty="0"/>
              <a:t>Mindset of managing stress is therapeutic</a:t>
            </a:r>
          </a:p>
          <a:p>
            <a:pPr marL="0" indent="0">
              <a:buNone/>
            </a:pPr>
            <a:endParaRPr lang="en-US" sz="3200" dirty="0"/>
          </a:p>
          <a:p>
            <a:endParaRPr lang="en-US" sz="3200" dirty="0"/>
          </a:p>
          <a:p>
            <a:pPr marL="0" indent="0">
              <a:buNone/>
            </a:pPr>
            <a:endParaRPr lang="en-US" dirty="0"/>
          </a:p>
          <a:p>
            <a:endParaRPr lang="en-US" dirty="0"/>
          </a:p>
        </p:txBody>
      </p:sp>
    </p:spTree>
    <p:extLst>
      <p:ext uri="{BB962C8B-B14F-4D97-AF65-F5344CB8AC3E}">
        <p14:creationId xmlns:p14="http://schemas.microsoft.com/office/powerpoint/2010/main" val="3580353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6B21-4DDE-DFE1-4218-D30F0F4A3E61}"/>
              </a:ext>
            </a:extLst>
          </p:cNvPr>
          <p:cNvSpPr>
            <a:spLocks noGrp="1"/>
          </p:cNvSpPr>
          <p:nvPr>
            <p:ph type="title"/>
          </p:nvPr>
        </p:nvSpPr>
        <p:spPr>
          <a:xfrm>
            <a:off x="7487969" y="1455955"/>
            <a:ext cx="4068155" cy="3252231"/>
          </a:xfrm>
        </p:spPr>
        <p:txBody>
          <a:bodyPr vert="horz" lIns="91440" tIns="45720" rIns="91440" bIns="45720" rtlCol="0" anchor="ctr">
            <a:normAutofit/>
          </a:bodyPr>
          <a:lstStyle/>
          <a:p>
            <a:pPr algn="ctr">
              <a:lnSpc>
                <a:spcPct val="83000"/>
              </a:lnSpc>
            </a:pPr>
            <a:r>
              <a:rPr lang="en-US" b="1" cap="all" spc="-100" dirty="0">
                <a:solidFill>
                  <a:schemeClr val="tx1"/>
                </a:solidFill>
                <a:highlight>
                  <a:srgbClr val="FFFF00"/>
                </a:highlight>
              </a:rPr>
              <a:t>HOW TO COPE WHEN YOUR NECK FEELS LIKE STONE</a:t>
            </a:r>
          </a:p>
        </p:txBody>
      </p:sp>
      <p:sp>
        <p:nvSpPr>
          <p:cNvPr id="3" name="Content Placeholder 2">
            <a:extLst>
              <a:ext uri="{FF2B5EF4-FFF2-40B4-BE49-F238E27FC236}">
                <a16:creationId xmlns:a16="http://schemas.microsoft.com/office/drawing/2014/main" id="{BAC4F618-9E62-A37F-9176-02D810058E65}"/>
              </a:ext>
            </a:extLst>
          </p:cNvPr>
          <p:cNvSpPr>
            <a:spLocks noGrp="1"/>
          </p:cNvSpPr>
          <p:nvPr>
            <p:ph idx="1"/>
          </p:nvPr>
        </p:nvSpPr>
        <p:spPr>
          <a:xfrm>
            <a:off x="8560024" y="4708186"/>
            <a:ext cx="3238829" cy="1496816"/>
          </a:xfrm>
        </p:spPr>
        <p:txBody>
          <a:bodyPr vert="horz" lIns="91440" tIns="45720" rIns="91440" bIns="45720" rtlCol="0">
            <a:noAutofit/>
          </a:bodyPr>
          <a:lstStyle/>
          <a:p>
            <a:pPr marL="0" indent="0" algn="ctr">
              <a:spcBef>
                <a:spcPts val="0"/>
              </a:spcBef>
              <a:spcAft>
                <a:spcPts val="600"/>
              </a:spcAft>
              <a:buNone/>
            </a:pPr>
            <a:endParaRPr lang="en-US" sz="2400" spc="80" dirty="0">
              <a:solidFill>
                <a:schemeClr val="bg1"/>
              </a:solidFill>
            </a:endParaRPr>
          </a:p>
        </p:txBody>
      </p:sp>
      <p:pic>
        <p:nvPicPr>
          <p:cNvPr id="5" name="Picture 4" descr="A statue of a person riding a horse&#10;&#10;Description automatically generated with medium confidence">
            <a:extLst>
              <a:ext uri="{FF2B5EF4-FFF2-40B4-BE49-F238E27FC236}">
                <a16:creationId xmlns:a16="http://schemas.microsoft.com/office/drawing/2014/main" id="{11AFF87E-ABBC-08A0-282D-735DE964ED0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176" r="4070" b="-2"/>
          <a:stretch/>
        </p:blipFill>
        <p:spPr>
          <a:xfrm>
            <a:off x="977469" y="985199"/>
            <a:ext cx="6240977" cy="4915313"/>
          </a:xfrm>
          <a:prstGeom prst="rect">
            <a:avLst/>
          </a:prstGeom>
        </p:spPr>
      </p:pic>
      <p:sp>
        <p:nvSpPr>
          <p:cNvPr id="6" name="TextBox 5">
            <a:extLst>
              <a:ext uri="{FF2B5EF4-FFF2-40B4-BE49-F238E27FC236}">
                <a16:creationId xmlns:a16="http://schemas.microsoft.com/office/drawing/2014/main" id="{087BD311-E732-75C5-6B08-07DF85013D26}"/>
              </a:ext>
            </a:extLst>
          </p:cNvPr>
          <p:cNvSpPr txBox="1"/>
          <p:nvPr/>
        </p:nvSpPr>
        <p:spPr>
          <a:xfrm>
            <a:off x="4537904" y="5686602"/>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bensonkua/552036656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06820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2C1E-7BF2-6044-AFBF-9DE483FADEE8}"/>
              </a:ext>
            </a:extLst>
          </p:cNvPr>
          <p:cNvSpPr>
            <a:spLocks noGrp="1"/>
          </p:cNvSpPr>
          <p:nvPr>
            <p:ph type="title"/>
          </p:nvPr>
        </p:nvSpPr>
        <p:spPr>
          <a:xfrm>
            <a:off x="838198" y="348883"/>
            <a:ext cx="10515601" cy="892620"/>
          </a:xfrm>
        </p:spPr>
        <p:txBody>
          <a:bodyPr/>
          <a:lstStyle/>
          <a:p>
            <a:r>
              <a:rPr lang="en-US" b="1" dirty="0"/>
              <a:t>Mindsets can help recovery</a:t>
            </a:r>
          </a:p>
        </p:txBody>
      </p:sp>
      <p:sp>
        <p:nvSpPr>
          <p:cNvPr id="3" name="Content Placeholder 2">
            <a:extLst>
              <a:ext uri="{FF2B5EF4-FFF2-40B4-BE49-F238E27FC236}">
                <a16:creationId xmlns:a16="http://schemas.microsoft.com/office/drawing/2014/main" id="{5B7CD9A1-83B5-CF4A-9B00-8B410B762865}"/>
              </a:ext>
            </a:extLst>
          </p:cNvPr>
          <p:cNvSpPr>
            <a:spLocks noGrp="1"/>
          </p:cNvSpPr>
          <p:nvPr>
            <p:ph idx="1"/>
          </p:nvPr>
        </p:nvSpPr>
        <p:spPr>
          <a:xfrm>
            <a:off x="838198" y="1559682"/>
            <a:ext cx="10985940" cy="4351338"/>
          </a:xfrm>
        </p:spPr>
        <p:txBody>
          <a:bodyPr>
            <a:normAutofit fontScale="92500" lnSpcReduction="10000"/>
          </a:bodyPr>
          <a:lstStyle/>
          <a:p>
            <a:r>
              <a:rPr lang="en-US" sz="3500" b="1" dirty="0">
                <a:solidFill>
                  <a:srgbClr val="202124"/>
                </a:solidFill>
                <a:latin typeface="arial" panose="020B0604020202020204" pitchFamily="34" charset="0"/>
              </a:rPr>
              <a:t>M</a:t>
            </a:r>
            <a:r>
              <a:rPr lang="en-US" sz="3500" b="1" i="0" u="none" strike="noStrike" dirty="0">
                <a:solidFill>
                  <a:srgbClr val="202124"/>
                </a:solidFill>
                <a:effectLst/>
                <a:latin typeface="arial" panose="020B0604020202020204" pitchFamily="34" charset="0"/>
              </a:rPr>
              <a:t>indset </a:t>
            </a:r>
            <a:r>
              <a:rPr lang="en-US" sz="3500" b="1" dirty="0">
                <a:solidFill>
                  <a:srgbClr val="202124"/>
                </a:solidFill>
                <a:latin typeface="arial" panose="020B0604020202020204" pitchFamily="34" charset="0"/>
              </a:rPr>
              <a:t>of</a:t>
            </a:r>
            <a:r>
              <a:rPr lang="en-US" sz="3500" b="1" i="0" u="none" strike="noStrike" dirty="0">
                <a:solidFill>
                  <a:srgbClr val="202124"/>
                </a:solidFill>
                <a:effectLst/>
                <a:latin typeface="arial" panose="020B0604020202020204" pitchFamily="34" charset="0"/>
              </a:rPr>
              <a:t> </a:t>
            </a:r>
            <a:r>
              <a:rPr lang="en-US" sz="3500" b="1" i="0" u="sng" strike="noStrike" dirty="0">
                <a:solidFill>
                  <a:srgbClr val="202124"/>
                </a:solidFill>
                <a:effectLst/>
                <a:latin typeface="arial" panose="020B0604020202020204" pitchFamily="34" charset="0"/>
              </a:rPr>
              <a:t>expectations </a:t>
            </a:r>
            <a:r>
              <a:rPr lang="en-US" sz="3500" b="1" u="sng" dirty="0">
                <a:solidFill>
                  <a:srgbClr val="202124"/>
                </a:solidFill>
                <a:latin typeface="arial" panose="020B0604020202020204" pitchFamily="34" charset="0"/>
              </a:rPr>
              <a:t>of</a:t>
            </a:r>
            <a:r>
              <a:rPr lang="en-US" sz="3500" b="1" i="0" u="sng" strike="noStrike" dirty="0">
                <a:solidFill>
                  <a:srgbClr val="202124"/>
                </a:solidFill>
                <a:effectLst/>
                <a:latin typeface="arial" panose="020B0604020202020204" pitchFamily="34" charset="0"/>
              </a:rPr>
              <a:t> healing </a:t>
            </a:r>
            <a:r>
              <a:rPr lang="en-US" sz="3500" b="1" i="0" u="none" strike="noStrike" dirty="0">
                <a:solidFill>
                  <a:srgbClr val="202124"/>
                </a:solidFill>
                <a:effectLst/>
                <a:latin typeface="arial" panose="020B0604020202020204" pitchFamily="34" charset="0"/>
              </a:rPr>
              <a:t>can trigger </a:t>
            </a:r>
            <a:r>
              <a:rPr lang="en-US" sz="3500" b="1" dirty="0">
                <a:solidFill>
                  <a:srgbClr val="202124"/>
                </a:solidFill>
                <a:latin typeface="arial" panose="020B0604020202020204" pitchFamily="34" charset="0"/>
              </a:rPr>
              <a:t>measurable changes in the neurologic, cardiovascular, endocrine and immune systems</a:t>
            </a:r>
            <a:r>
              <a:rPr lang="en-US" sz="2800" b="1" dirty="0">
                <a:solidFill>
                  <a:srgbClr val="202124"/>
                </a:solidFill>
                <a:latin typeface="arial" panose="020B0604020202020204" pitchFamily="34" charset="0"/>
              </a:rPr>
              <a:t>. </a:t>
            </a:r>
          </a:p>
          <a:p>
            <a:r>
              <a:rPr lang="en-US" sz="3600" dirty="0">
                <a:solidFill>
                  <a:srgbClr val="333333"/>
                </a:solidFill>
                <a:latin typeface="Source Sans Pro" panose="020B0503030403020204" pitchFamily="34" charset="0"/>
              </a:rPr>
              <a:t>Positive mindset triggers areas in the brain associated with anxiety and pain and activates healing outcomes</a:t>
            </a:r>
          </a:p>
          <a:p>
            <a:pPr marL="0" indent="0">
              <a:buNone/>
            </a:pPr>
            <a:endParaRPr lang="en-US" sz="2800" dirty="0">
              <a:solidFill>
                <a:srgbClr val="333333"/>
              </a:solidFill>
              <a:latin typeface="Source Sans Pro" panose="020B0503030403020204" pitchFamily="34" charset="0"/>
            </a:endParaRPr>
          </a:p>
          <a:p>
            <a:r>
              <a:rPr lang="en-US" sz="3600" dirty="0"/>
              <a:t>THE POWER OF PLACEBO IS A POSTIVE MINDSET</a:t>
            </a:r>
            <a:endParaRPr lang="en-US" sz="3600" dirty="0">
              <a:solidFill>
                <a:srgbClr val="333333"/>
              </a:solidFill>
              <a:latin typeface="Source Sans Pro" panose="020B0503030403020204" pitchFamily="34" charset="0"/>
            </a:endParaRPr>
          </a:p>
          <a:p>
            <a:r>
              <a:rPr lang="en-US" sz="4300" b="1" dirty="0">
                <a:solidFill>
                  <a:srgbClr val="202124"/>
                </a:solidFill>
                <a:latin typeface="arial" panose="020B0604020202020204" pitchFamily="34" charset="0"/>
              </a:rPr>
              <a:t>The power of placebo  is driving the mindset that the treatment will be effective </a:t>
            </a:r>
            <a:endParaRPr lang="en-US" sz="4300" b="0" i="0" u="none" strike="noStrike" dirty="0">
              <a:solidFill>
                <a:srgbClr val="202124"/>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999329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9772-7A8F-204A-9A47-4C983D8CE06B}"/>
              </a:ext>
            </a:extLst>
          </p:cNvPr>
          <p:cNvSpPr>
            <a:spLocks noGrp="1"/>
          </p:cNvSpPr>
          <p:nvPr>
            <p:ph type="title"/>
          </p:nvPr>
        </p:nvSpPr>
        <p:spPr>
          <a:xfrm>
            <a:off x="838199" y="234727"/>
            <a:ext cx="10515601" cy="892620"/>
          </a:xfrm>
        </p:spPr>
        <p:txBody>
          <a:bodyPr/>
          <a:lstStyle/>
          <a:p>
            <a:r>
              <a:rPr lang="en-US" dirty="0"/>
              <a:t>Check list  for healthy living for EVERYONE</a:t>
            </a:r>
          </a:p>
        </p:txBody>
      </p:sp>
      <p:sp>
        <p:nvSpPr>
          <p:cNvPr id="3" name="Content Placeholder 2">
            <a:extLst>
              <a:ext uri="{FF2B5EF4-FFF2-40B4-BE49-F238E27FC236}">
                <a16:creationId xmlns:a16="http://schemas.microsoft.com/office/drawing/2014/main" id="{A32CBA82-3612-5F47-B04E-5E813F64FA32}"/>
              </a:ext>
            </a:extLst>
          </p:cNvPr>
          <p:cNvSpPr>
            <a:spLocks noGrp="1"/>
          </p:cNvSpPr>
          <p:nvPr>
            <p:ph idx="1"/>
          </p:nvPr>
        </p:nvSpPr>
        <p:spPr>
          <a:xfrm>
            <a:off x="838198" y="1253331"/>
            <a:ext cx="11019021" cy="4697764"/>
          </a:xfrm>
        </p:spPr>
        <p:txBody>
          <a:bodyPr>
            <a:normAutofit/>
          </a:bodyPr>
          <a:lstStyle/>
          <a:p>
            <a:pPr marL="0" indent="0">
              <a:buNone/>
            </a:pPr>
            <a:r>
              <a:rPr lang="en-US" altLang="en-US" sz="3600" dirty="0"/>
              <a:t>1. </a:t>
            </a:r>
            <a:r>
              <a:rPr lang="en-US" altLang="en-US" sz="3600" b="1" dirty="0"/>
              <a:t>EXERCISE</a:t>
            </a:r>
            <a:r>
              <a:rPr lang="en-US" altLang="en-US" sz="3600" dirty="0"/>
              <a:t>-  Number one on the list for most disorders</a:t>
            </a:r>
          </a:p>
          <a:p>
            <a:pPr marL="0" indent="0">
              <a:buNone/>
            </a:pPr>
            <a:r>
              <a:rPr lang="en-US" altLang="en-US" sz="3600" dirty="0"/>
              <a:t>2. Yoga / Restorative exercises / Meditation</a:t>
            </a:r>
          </a:p>
          <a:p>
            <a:pPr marL="0" indent="0">
              <a:buNone/>
            </a:pPr>
            <a:r>
              <a:rPr lang="en-US" altLang="en-US" sz="3600" dirty="0"/>
              <a:t>3. Restorative SLEEP</a:t>
            </a:r>
          </a:p>
          <a:p>
            <a:pPr marL="0" indent="0">
              <a:buNone/>
            </a:pPr>
            <a:r>
              <a:rPr lang="en-US" altLang="en-US" sz="3600" dirty="0"/>
              <a:t>4  Healthy NUTRITION- focus on mostly plant-based eating</a:t>
            </a:r>
          </a:p>
          <a:p>
            <a:pPr marL="0" indent="0">
              <a:buNone/>
            </a:pPr>
            <a:r>
              <a:rPr lang="en-US" altLang="en-US" sz="3600" dirty="0"/>
              <a:t>5   Social and support network connection</a:t>
            </a:r>
          </a:p>
          <a:p>
            <a:pPr marL="0" indent="0">
              <a:buNone/>
            </a:pPr>
            <a:r>
              <a:rPr lang="en-US" altLang="en-US" sz="3600" dirty="0"/>
              <a:t>6. Travel- or plan to travel – have it on your calendar</a:t>
            </a:r>
          </a:p>
          <a:p>
            <a:pPr marL="0" indent="0">
              <a:buNone/>
            </a:pPr>
            <a:r>
              <a:rPr lang="en-US" altLang="en-US" sz="3600" dirty="0"/>
              <a:t>7. Positive attitude/ MINDSET</a:t>
            </a:r>
          </a:p>
          <a:p>
            <a:pPr marL="0" indent="0">
              <a:buNone/>
            </a:pPr>
            <a:endParaRPr lang="en-US" dirty="0"/>
          </a:p>
        </p:txBody>
      </p:sp>
    </p:spTree>
    <p:extLst>
      <p:ext uri="{BB962C8B-B14F-4D97-AF65-F5344CB8AC3E}">
        <p14:creationId xmlns:p14="http://schemas.microsoft.com/office/powerpoint/2010/main" val="4673911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6B92-FD80-3A41-9655-7AE4AED17B93}"/>
              </a:ext>
            </a:extLst>
          </p:cNvPr>
          <p:cNvSpPr>
            <a:spLocks noGrp="1"/>
          </p:cNvSpPr>
          <p:nvPr>
            <p:ph type="title"/>
          </p:nvPr>
        </p:nvSpPr>
        <p:spPr>
          <a:xfrm>
            <a:off x="838199" y="393854"/>
            <a:ext cx="10515601" cy="892620"/>
          </a:xfrm>
        </p:spPr>
        <p:txBody>
          <a:bodyPr/>
          <a:lstStyle/>
          <a:p>
            <a:r>
              <a:rPr lang="en-US" b="1" dirty="0"/>
              <a:t>Mindsets for physical activity</a:t>
            </a:r>
          </a:p>
        </p:txBody>
      </p:sp>
      <p:sp>
        <p:nvSpPr>
          <p:cNvPr id="3" name="Content Placeholder 2">
            <a:extLst>
              <a:ext uri="{FF2B5EF4-FFF2-40B4-BE49-F238E27FC236}">
                <a16:creationId xmlns:a16="http://schemas.microsoft.com/office/drawing/2014/main" id="{DBC28696-C0ED-A142-89E5-E162C8A3D1CD}"/>
              </a:ext>
            </a:extLst>
          </p:cNvPr>
          <p:cNvSpPr>
            <a:spLocks noGrp="1"/>
          </p:cNvSpPr>
          <p:nvPr>
            <p:ph idx="1"/>
          </p:nvPr>
        </p:nvSpPr>
        <p:spPr>
          <a:xfrm>
            <a:off x="838200" y="1469036"/>
            <a:ext cx="11063990" cy="4707927"/>
          </a:xfrm>
        </p:spPr>
        <p:txBody>
          <a:bodyPr>
            <a:normAutofit/>
          </a:bodyPr>
          <a:lstStyle/>
          <a:p>
            <a:pPr marL="0" indent="0">
              <a:buNone/>
            </a:pPr>
            <a:r>
              <a:rPr lang="en-US" sz="3600" dirty="0">
                <a:solidFill>
                  <a:srgbClr val="030303"/>
                </a:solidFill>
                <a:latin typeface="Roboto" panose="02000000000000000000" pitchFamily="2" charset="0"/>
              </a:rPr>
              <a:t>Instead of being discouraged by physical activity or tasks, pace yourself to improve with  baby steps, take breaks and use adaptive methods to get it done</a:t>
            </a:r>
          </a:p>
          <a:p>
            <a:pPr marL="0" indent="0">
              <a:buNone/>
            </a:pPr>
            <a:endParaRPr lang="en-US" sz="3600" dirty="0">
              <a:solidFill>
                <a:srgbClr val="030303"/>
              </a:solidFill>
              <a:latin typeface="Roboto" panose="02000000000000000000" pitchFamily="2" charset="0"/>
            </a:endParaRPr>
          </a:p>
          <a:p>
            <a:r>
              <a:rPr lang="en-US" sz="3600" dirty="0">
                <a:solidFill>
                  <a:srgbClr val="030303"/>
                </a:solidFill>
                <a:latin typeface="Roboto" panose="02000000000000000000" pitchFamily="2" charset="0"/>
              </a:rPr>
              <a:t>Set goals for the future, but especially set goals for every day-- no matter how small!</a:t>
            </a:r>
          </a:p>
          <a:p>
            <a:r>
              <a:rPr lang="en-US" sz="3600" dirty="0">
                <a:solidFill>
                  <a:srgbClr val="030303"/>
                </a:solidFill>
                <a:latin typeface="Roboto" panose="02000000000000000000" pitchFamily="2" charset="0"/>
              </a:rPr>
              <a:t>The Brain adapts to a CHALLENGE - Neuroplasticity</a:t>
            </a:r>
          </a:p>
          <a:p>
            <a:endParaRPr lang="en-US" dirty="0"/>
          </a:p>
        </p:txBody>
      </p:sp>
    </p:spTree>
    <p:extLst>
      <p:ext uri="{BB962C8B-B14F-4D97-AF65-F5344CB8AC3E}">
        <p14:creationId xmlns:p14="http://schemas.microsoft.com/office/powerpoint/2010/main" val="21080387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6137" y="727626"/>
            <a:ext cx="4602152" cy="1718225"/>
          </a:xfrm>
        </p:spPr>
        <p:txBody>
          <a:bodyPr>
            <a:normAutofit/>
          </a:bodyPr>
          <a:lstStyle/>
          <a:p>
            <a:r>
              <a:rPr lang="en-US" dirty="0"/>
              <a:t>What are our tools?</a:t>
            </a:r>
          </a:p>
        </p:txBody>
      </p:sp>
      <p:pic>
        <p:nvPicPr>
          <p:cNvPr id="2050" name="Picture 2" descr="Image result for brain training"/>
          <p:cNvPicPr>
            <a:picLocks noChangeAspect="1" noChangeArrowheads="1"/>
          </p:cNvPicPr>
          <p:nvPr/>
        </p:nvPicPr>
        <p:blipFill rotWithShape="1">
          <a:blip r:embed="rId2">
            <a:extLst>
              <a:ext uri="{28A0092B-C50C-407E-A947-70E740481C1C}">
                <a14:useLocalDpi xmlns:a14="http://schemas.microsoft.com/office/drawing/2010/main" val="0"/>
              </a:ext>
            </a:extLst>
          </a:blip>
          <a:srcRect r="10116" b="-4"/>
          <a:stretch/>
        </p:blipFill>
        <p:spPr bwMode="auto">
          <a:xfrm>
            <a:off x="990134" y="983514"/>
            <a:ext cx="4363063" cy="489097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5596760" y="2538919"/>
            <a:ext cx="6595240" cy="3596880"/>
          </a:xfrm>
        </p:spPr>
        <p:txBody>
          <a:bodyPr>
            <a:normAutofit/>
          </a:bodyPr>
          <a:lstStyle/>
          <a:p>
            <a:r>
              <a:rPr lang="en-US" sz="3200" dirty="0"/>
              <a:t>Exercise: aerobic, strengthening, balance and agility</a:t>
            </a:r>
          </a:p>
          <a:p>
            <a:r>
              <a:rPr lang="en-US" sz="3200" dirty="0"/>
              <a:t>Neuromuscular reeducation</a:t>
            </a:r>
          </a:p>
          <a:p>
            <a:r>
              <a:rPr lang="en-US" sz="3200" dirty="0"/>
              <a:t>Mindfulness and Meditation</a:t>
            </a:r>
          </a:p>
          <a:p>
            <a:r>
              <a:rPr lang="en-US" sz="3200" dirty="0"/>
              <a:t>Breathing  ( BREATH- James Nestor)</a:t>
            </a:r>
          </a:p>
        </p:txBody>
      </p:sp>
    </p:spTree>
    <p:extLst>
      <p:ext uri="{BB962C8B-B14F-4D97-AF65-F5344CB8AC3E}">
        <p14:creationId xmlns:p14="http://schemas.microsoft.com/office/powerpoint/2010/main" val="8853563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C9CD5-584A-3277-D507-79932B8F053E}"/>
              </a:ext>
            </a:extLst>
          </p:cNvPr>
          <p:cNvSpPr>
            <a:spLocks noGrp="1"/>
          </p:cNvSpPr>
          <p:nvPr>
            <p:ph type="title"/>
          </p:nvPr>
        </p:nvSpPr>
        <p:spPr/>
        <p:txBody>
          <a:bodyPr>
            <a:normAutofit fontScale="90000"/>
          </a:bodyPr>
          <a:lstStyle/>
          <a:p>
            <a:r>
              <a:rPr lang="en-US" sz="4800" dirty="0"/>
              <a:t>“ if it fires together, it wires together”</a:t>
            </a:r>
            <a:br>
              <a:rPr lang="en-US" sz="4800" dirty="0"/>
            </a:br>
            <a:endParaRPr lang="en-US" dirty="0"/>
          </a:p>
        </p:txBody>
      </p:sp>
      <p:sp>
        <p:nvSpPr>
          <p:cNvPr id="4" name="Content Placeholder 3">
            <a:extLst>
              <a:ext uri="{FF2B5EF4-FFF2-40B4-BE49-F238E27FC236}">
                <a16:creationId xmlns:a16="http://schemas.microsoft.com/office/drawing/2014/main" id="{C1390B57-7592-E927-8892-014B2CFA1F04}"/>
              </a:ext>
            </a:extLst>
          </p:cNvPr>
          <p:cNvSpPr>
            <a:spLocks noGrp="1"/>
          </p:cNvSpPr>
          <p:nvPr>
            <p:ph sz="half" idx="2"/>
          </p:nvPr>
        </p:nvSpPr>
        <p:spPr/>
        <p:txBody>
          <a:bodyPr/>
          <a:lstStyle/>
          <a:p>
            <a:r>
              <a:rPr lang="en-US" sz="4000" dirty="0"/>
              <a:t>Managing Dystonia also requires a “rinse and repeat” strategy to set up competing neuronal connections and strengthen them </a:t>
            </a:r>
          </a:p>
          <a:p>
            <a:endParaRPr lang="en-US" dirty="0"/>
          </a:p>
        </p:txBody>
      </p:sp>
      <p:pic>
        <p:nvPicPr>
          <p:cNvPr id="5" name="Content Placeholder 4">
            <a:extLst>
              <a:ext uri="{FF2B5EF4-FFF2-40B4-BE49-F238E27FC236}">
                <a16:creationId xmlns:a16="http://schemas.microsoft.com/office/drawing/2014/main" id="{62646994-F613-ABEC-3BA5-3C34977BA1FA}"/>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880186" y="2240280"/>
            <a:ext cx="5340816" cy="3474720"/>
          </a:xfrm>
          <a:prstGeom prst="rect">
            <a:avLst/>
          </a:prstGeom>
        </p:spPr>
      </p:pic>
    </p:spTree>
    <p:extLst>
      <p:ext uri="{BB962C8B-B14F-4D97-AF65-F5344CB8AC3E}">
        <p14:creationId xmlns:p14="http://schemas.microsoft.com/office/powerpoint/2010/main" val="370081117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F22A-8E31-374A-81DC-2392C3D86858}"/>
              </a:ext>
            </a:extLst>
          </p:cNvPr>
          <p:cNvSpPr>
            <a:spLocks noGrp="1"/>
          </p:cNvSpPr>
          <p:nvPr>
            <p:ph type="ctrTitle"/>
          </p:nvPr>
        </p:nvSpPr>
        <p:spPr>
          <a:xfrm>
            <a:off x="1524000" y="646043"/>
            <a:ext cx="9144000" cy="705679"/>
          </a:xfrm>
        </p:spPr>
        <p:txBody>
          <a:bodyPr>
            <a:noAutofit/>
          </a:bodyPr>
          <a:lstStyle/>
          <a:p>
            <a:r>
              <a:rPr lang="en-US" sz="4800" b="1" dirty="0">
                <a:latin typeface="Arial" panose="020B0604020202020204" pitchFamily="34" charset="0"/>
                <a:cs typeface="Arial" panose="020B0604020202020204" pitchFamily="34" charset="0"/>
              </a:rPr>
              <a:t>EPIDEMIOLOGY</a:t>
            </a:r>
          </a:p>
        </p:txBody>
      </p:sp>
      <p:sp>
        <p:nvSpPr>
          <p:cNvPr id="3" name="Subtitle 2">
            <a:extLst>
              <a:ext uri="{FF2B5EF4-FFF2-40B4-BE49-F238E27FC236}">
                <a16:creationId xmlns:a16="http://schemas.microsoft.com/office/drawing/2014/main" id="{C16B74ED-CDD8-9E42-853A-BA60249FCFD2}"/>
              </a:ext>
            </a:extLst>
          </p:cNvPr>
          <p:cNvSpPr>
            <a:spLocks noGrp="1"/>
          </p:cNvSpPr>
          <p:nvPr>
            <p:ph type="subTitle" idx="1"/>
          </p:nvPr>
        </p:nvSpPr>
        <p:spPr>
          <a:xfrm>
            <a:off x="928190" y="1534102"/>
            <a:ext cx="11123902" cy="4294336"/>
          </a:xfrm>
        </p:spPr>
        <p:txBody>
          <a:bodyPr>
            <a:normAutofit/>
          </a:bodyPr>
          <a:lstStyle/>
          <a:p>
            <a:pPr algn="l"/>
            <a:r>
              <a:rPr lang="en-US" sz="3100" dirty="0">
                <a:solidFill>
                  <a:srgbClr val="00B050"/>
                </a:solidFill>
                <a:latin typeface="Arial" panose="020B0604020202020204" pitchFamily="34" charset="0"/>
                <a:cs typeface="Arial" panose="020B0604020202020204" pitchFamily="34" charset="0"/>
              </a:rPr>
              <a:t>DEPRESSION and Anxiety in DYSTONIA are very COMMON</a:t>
            </a:r>
          </a:p>
          <a:p>
            <a:pPr algn="l"/>
            <a:r>
              <a:rPr lang="en-US" sz="3600" dirty="0">
                <a:solidFill>
                  <a:srgbClr val="C00000"/>
                </a:solidFill>
                <a:latin typeface="Arial" panose="020B0604020202020204" pitchFamily="34" charset="0"/>
                <a:cs typeface="Arial" panose="020B0604020202020204" pitchFamily="34" charset="0"/>
              </a:rPr>
              <a:t>Depression often starts before dystonia</a:t>
            </a:r>
          </a:p>
          <a:p>
            <a:pPr algn="l"/>
            <a:r>
              <a:rPr lang="en-US" sz="3600" dirty="0">
                <a:solidFill>
                  <a:srgbClr val="C00000"/>
                </a:solidFill>
                <a:latin typeface="Arial" panose="020B0604020202020204" pitchFamily="34" charset="0"/>
                <a:cs typeface="Arial" panose="020B0604020202020204" pitchFamily="34" charset="0"/>
              </a:rPr>
              <a:t> </a:t>
            </a:r>
          </a:p>
          <a:p>
            <a:pPr algn="l"/>
            <a:r>
              <a:rPr lang="en-US" sz="3600" dirty="0">
                <a:solidFill>
                  <a:srgbClr val="C00000"/>
                </a:solidFill>
                <a:latin typeface="Arial" panose="020B0604020202020204" pitchFamily="34" charset="0"/>
                <a:cs typeface="Arial" panose="020B0604020202020204" pitchFamily="34" charset="0"/>
              </a:rPr>
              <a:t> Similar networks in the brain are involved</a:t>
            </a:r>
          </a:p>
          <a:p>
            <a:pPr algn="l"/>
            <a:r>
              <a:rPr lang="en-US" sz="3600" dirty="0">
                <a:solidFill>
                  <a:srgbClr val="C00000"/>
                </a:solidFill>
                <a:latin typeface="Arial" panose="020B0604020202020204" pitchFamily="34" charset="0"/>
                <a:cs typeface="Arial" panose="020B0604020202020204" pitchFamily="34" charset="0"/>
              </a:rPr>
              <a:t>  </a:t>
            </a:r>
          </a:p>
          <a:p>
            <a:pPr algn="l"/>
            <a:r>
              <a:rPr lang="en-US" sz="3600" dirty="0">
                <a:solidFill>
                  <a:srgbClr val="C00000"/>
                </a:solidFill>
                <a:latin typeface="Arial" panose="020B0604020202020204" pitchFamily="34" charset="0"/>
                <a:cs typeface="Arial" panose="020B0604020202020204" pitchFamily="34" charset="0"/>
              </a:rPr>
              <a:t>Depression can worsen dystonia and</a:t>
            </a:r>
            <a:r>
              <a:rPr lang="en-US" sz="3600" b="1" dirty="0">
                <a:solidFill>
                  <a:srgbClr val="C00000"/>
                </a:solidFill>
                <a:latin typeface="Arial" panose="020B0604020202020204" pitchFamily="34" charset="0"/>
                <a:cs typeface="Arial" panose="020B0604020202020204" pitchFamily="34" charset="0"/>
              </a:rPr>
              <a:t> treatment of depression can improve dystonia</a:t>
            </a:r>
          </a:p>
          <a:p>
            <a:pPr algn="l"/>
            <a:endParaRPr lang="en-US" sz="3600" dirty="0">
              <a:solidFill>
                <a:srgbClr val="C00000"/>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09683CF3-E6BB-6514-5B0D-49730CEF7245}"/>
              </a:ext>
            </a:extLst>
          </p:cNvPr>
          <p:cNvSpPr txBox="1"/>
          <p:nvPr/>
        </p:nvSpPr>
        <p:spPr>
          <a:xfrm>
            <a:off x="5583712" y="6858000"/>
            <a:ext cx="4542972" cy="369332"/>
          </a:xfrm>
          <a:prstGeom prst="rect">
            <a:avLst/>
          </a:prstGeom>
          <a:noFill/>
        </p:spPr>
        <p:txBody>
          <a:bodyPr wrap="square" rtlCol="0">
            <a:spAutoFit/>
          </a:bodyPr>
          <a:lstStyle/>
          <a:p>
            <a:pPr algn="l"/>
            <a:r>
              <a:rPr lang="en-US" dirty="0">
                <a:solidFill>
                  <a:srgbClr val="00B050"/>
                </a:solidFill>
                <a:latin typeface="Arial" panose="020B0604020202020204" pitchFamily="34" charset="0"/>
                <a:cs typeface="Arial" panose="020B0604020202020204" pitchFamily="34" charset="0"/>
              </a:rPr>
              <a:t>?</a:t>
            </a: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4108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Google Shape;121;p19"/>
          <p:cNvSpPr txBox="1">
            <a:spLocks noGrp="1"/>
          </p:cNvSpPr>
          <p:nvPr>
            <p:ph type="title"/>
          </p:nvPr>
        </p:nvSpPr>
        <p:spPr>
          <a:xfrm>
            <a:off x="415599" y="546667"/>
            <a:ext cx="11360803" cy="1093200"/>
          </a:xfrm>
          <a:prstGeom prst="rect">
            <a:avLst/>
          </a:prstGeom>
        </p:spPr>
        <p:txBody>
          <a:bodyPr>
            <a:noAutofit/>
          </a:bodyPr>
          <a:lstStyle/>
          <a:p>
            <a:pPr defTabSz="548625">
              <a:lnSpc>
                <a:spcPct val="115000"/>
              </a:lnSpc>
              <a:defRPr sz="1215"/>
            </a:pPr>
            <a:r>
              <a:rPr sz="3600" dirty="0"/>
              <a:t>Prevalence of Anxiety Disorder in People</a:t>
            </a:r>
          </a:p>
          <a:p>
            <a:pPr defTabSz="548625">
              <a:lnSpc>
                <a:spcPct val="115000"/>
              </a:lnSpc>
              <a:defRPr sz="1215"/>
            </a:pPr>
            <a:r>
              <a:rPr sz="3600" dirty="0"/>
              <a:t>With Adult Onset Isolated Dystonia</a:t>
            </a:r>
          </a:p>
        </p:txBody>
      </p:sp>
      <p:sp>
        <p:nvSpPr>
          <p:cNvPr id="159" name="Google Shape;122;p19"/>
          <p:cNvSpPr txBox="1">
            <a:spLocks noGrp="1"/>
          </p:cNvSpPr>
          <p:nvPr>
            <p:ph type="body" idx="1"/>
          </p:nvPr>
        </p:nvSpPr>
        <p:spPr>
          <a:xfrm>
            <a:off x="415599" y="1852332"/>
            <a:ext cx="11360803" cy="4452003"/>
          </a:xfrm>
          <a:prstGeom prst="rect">
            <a:avLst/>
          </a:prstGeom>
        </p:spPr>
        <p:txBody>
          <a:bodyPr>
            <a:normAutofit/>
          </a:bodyPr>
          <a:lstStyle/>
          <a:p>
            <a:pPr indent="-491054">
              <a:lnSpc>
                <a:spcPct val="150000"/>
              </a:lnSpc>
              <a:buSzPts val="2200"/>
              <a:defRPr sz="2200"/>
            </a:pPr>
            <a:r>
              <a:rPr sz="3200" dirty="0"/>
              <a:t>25-40% of people studied</a:t>
            </a:r>
            <a:r>
              <a:rPr lang="en-US" sz="3200" dirty="0"/>
              <a:t> with dystonia</a:t>
            </a:r>
            <a:r>
              <a:rPr sz="3200" dirty="0"/>
              <a:t> had clinically relevant anxiety or anxiety disorder</a:t>
            </a:r>
          </a:p>
          <a:p>
            <a:pPr>
              <a:lnSpc>
                <a:spcPct val="150000"/>
              </a:lnSpc>
              <a:buSzPts val="2200"/>
              <a:defRPr sz="2200"/>
            </a:pPr>
            <a:r>
              <a:rPr sz="3200" dirty="0"/>
              <a:t>Social Anxiety is most common form of anxiety found in the studies</a:t>
            </a:r>
            <a:r>
              <a:rPr lang="en-US" sz="3200" dirty="0"/>
              <a:t> with dystonia</a:t>
            </a:r>
            <a:endParaRPr sz="3200"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oogle Shape;91;p14"/>
          <p:cNvSpPr txBox="1">
            <a:spLocks noGrp="1"/>
          </p:cNvSpPr>
          <p:nvPr>
            <p:ph type="title"/>
          </p:nvPr>
        </p:nvSpPr>
        <p:spPr>
          <a:xfrm>
            <a:off x="415599" y="546668"/>
            <a:ext cx="11360803" cy="810401"/>
          </a:xfrm>
          <a:prstGeom prst="rect">
            <a:avLst/>
          </a:prstGeom>
        </p:spPr>
        <p:txBody>
          <a:bodyPr/>
          <a:lstStyle/>
          <a:p>
            <a:pPr defTabSz="670543">
              <a:lnSpc>
                <a:spcPct val="115000"/>
              </a:lnSpc>
              <a:defRPr sz="1485"/>
            </a:pPr>
            <a:r>
              <a:t>Definition of Anxiety</a:t>
            </a:r>
          </a:p>
          <a:p>
            <a:pPr defTabSz="670543">
              <a:lnSpc>
                <a:spcPct val="115000"/>
              </a:lnSpc>
              <a:defRPr sz="1485"/>
            </a:pPr>
            <a:endParaRPr sz="807">
              <a:solidFill>
                <a:srgbClr val="000000"/>
              </a:solidFill>
              <a:latin typeface="+mj-lt"/>
              <a:ea typeface="+mj-ea"/>
              <a:cs typeface="+mj-cs"/>
              <a:sym typeface="Arial"/>
            </a:endParaRPr>
          </a:p>
        </p:txBody>
      </p:sp>
      <p:sp>
        <p:nvSpPr>
          <p:cNvPr id="144" name="Google Shape;92;p14"/>
          <p:cNvSpPr txBox="1">
            <a:spLocks noGrp="1"/>
          </p:cNvSpPr>
          <p:nvPr>
            <p:ph type="body" idx="1"/>
          </p:nvPr>
        </p:nvSpPr>
        <p:spPr>
          <a:xfrm>
            <a:off x="415599" y="1639832"/>
            <a:ext cx="11360803" cy="4452003"/>
          </a:xfrm>
          <a:prstGeom prst="rect">
            <a:avLst/>
          </a:prstGeom>
        </p:spPr>
        <p:txBody>
          <a:bodyPr/>
          <a:lstStyle/>
          <a:p>
            <a:pPr marL="0" indent="0">
              <a:lnSpc>
                <a:spcPct val="103500"/>
              </a:lnSpc>
              <a:buSzTx/>
              <a:buNone/>
              <a:defRPr sz="2600">
                <a:solidFill>
                  <a:srgbClr val="000000"/>
                </a:solidFill>
              </a:defRPr>
            </a:pPr>
            <a:r>
              <a:rPr dirty="0"/>
              <a:t>“</a:t>
            </a:r>
            <a:r>
              <a:rPr sz="3600" dirty="0"/>
              <a:t>Anxiety is a state of apprehension and physical arousal in which you believe you can’t control or predict aversive future events.”</a:t>
            </a:r>
          </a:p>
          <a:p>
            <a:pPr marL="0" indent="0">
              <a:lnSpc>
                <a:spcPct val="103500"/>
              </a:lnSpc>
              <a:buSzTx/>
              <a:buNone/>
            </a:pPr>
            <a:endParaRPr sz="3600" dirty="0">
              <a:solidFill>
                <a:srgbClr val="000000"/>
              </a:solidFill>
            </a:endParaRPr>
          </a:p>
          <a:p>
            <a:pPr marL="0" indent="0">
              <a:lnSpc>
                <a:spcPct val="103500"/>
              </a:lnSpc>
              <a:buSzTx/>
              <a:buNone/>
              <a:defRPr sz="2600">
                <a:solidFill>
                  <a:srgbClr val="000000"/>
                </a:solidFill>
              </a:defRPr>
            </a:pPr>
            <a:r>
              <a:rPr sz="3600" dirty="0"/>
              <a:t>It is driven by “what if” thinking.</a:t>
            </a:r>
            <a:endParaRPr lang="en-US" sz="3600" dirty="0"/>
          </a:p>
          <a:p>
            <a:pPr marL="0" indent="0">
              <a:lnSpc>
                <a:spcPct val="103500"/>
              </a:lnSpc>
              <a:buSzTx/>
              <a:buNone/>
              <a:defRPr sz="2600">
                <a:solidFill>
                  <a:srgbClr val="000000"/>
                </a:solidFill>
              </a:defRPr>
            </a:pPr>
            <a:endParaRPr lang="en-US" sz="3600" dirty="0"/>
          </a:p>
          <a:p>
            <a:pPr marL="0" indent="0">
              <a:lnSpc>
                <a:spcPct val="103500"/>
              </a:lnSpc>
              <a:buSzTx/>
              <a:buNone/>
              <a:defRPr sz="2600">
                <a:solidFill>
                  <a:srgbClr val="000000"/>
                </a:solidFill>
              </a:defRPr>
            </a:pPr>
            <a:r>
              <a:rPr lang="en-US" sz="3600" dirty="0"/>
              <a:t>It can be a negative Mindset</a:t>
            </a:r>
            <a:endParaRPr sz="36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F22A-8E31-374A-81DC-2392C3D86858}"/>
              </a:ext>
            </a:extLst>
          </p:cNvPr>
          <p:cNvSpPr>
            <a:spLocks noGrp="1"/>
          </p:cNvSpPr>
          <p:nvPr>
            <p:ph type="ctrTitle"/>
          </p:nvPr>
        </p:nvSpPr>
        <p:spPr>
          <a:xfrm>
            <a:off x="1524000" y="646043"/>
            <a:ext cx="9144000" cy="705679"/>
          </a:xfrm>
        </p:spPr>
        <p:txBody>
          <a:bodyPr>
            <a:noAutofit/>
          </a:bodyPr>
          <a:lstStyle/>
          <a:p>
            <a:r>
              <a:rPr lang="en-US" sz="4800" b="1" dirty="0">
                <a:latin typeface="Arial" panose="020B0604020202020204" pitchFamily="34" charset="0"/>
                <a:cs typeface="Arial" panose="020B0604020202020204" pitchFamily="34" charset="0"/>
              </a:rPr>
              <a:t>EPIDEMIOLOGY</a:t>
            </a:r>
          </a:p>
        </p:txBody>
      </p:sp>
      <p:sp>
        <p:nvSpPr>
          <p:cNvPr id="3" name="Subtitle 2">
            <a:extLst>
              <a:ext uri="{FF2B5EF4-FFF2-40B4-BE49-F238E27FC236}">
                <a16:creationId xmlns:a16="http://schemas.microsoft.com/office/drawing/2014/main" id="{C16B74ED-CDD8-9E42-853A-BA60249FCFD2}"/>
              </a:ext>
            </a:extLst>
          </p:cNvPr>
          <p:cNvSpPr>
            <a:spLocks noGrp="1"/>
          </p:cNvSpPr>
          <p:nvPr>
            <p:ph type="subTitle" idx="1"/>
          </p:nvPr>
        </p:nvSpPr>
        <p:spPr>
          <a:xfrm>
            <a:off x="1524000" y="1362324"/>
            <a:ext cx="9358810" cy="4455152"/>
          </a:xfrm>
        </p:spPr>
        <p:txBody>
          <a:bodyPr>
            <a:normAutofit fontScale="92500" lnSpcReduction="20000"/>
          </a:bodyPr>
          <a:lstStyle/>
          <a:p>
            <a:pPr algn="l"/>
            <a:r>
              <a:rPr lang="en-US" sz="2900" dirty="0">
                <a:solidFill>
                  <a:srgbClr val="00B050"/>
                </a:solidFill>
                <a:latin typeface="Arial" panose="020B0604020202020204" pitchFamily="34" charset="0"/>
                <a:cs typeface="Arial" panose="020B0604020202020204" pitchFamily="34" charset="0"/>
              </a:rPr>
              <a:t>IMPACT on QOL </a:t>
            </a:r>
            <a:r>
              <a:rPr lang="en-US" dirty="0">
                <a:solidFill>
                  <a:srgbClr val="C00000"/>
                </a:solidFill>
                <a:latin typeface="Arial" panose="020B0604020202020204" pitchFamily="34" charset="0"/>
                <a:cs typeface="Arial" panose="020B0604020202020204" pitchFamily="34" charset="0"/>
              </a:rPr>
              <a:t>*</a:t>
            </a:r>
          </a:p>
          <a:p>
            <a:pPr algn="l"/>
            <a:r>
              <a:rPr lang="en-US" sz="3600" dirty="0">
                <a:solidFill>
                  <a:schemeClr val="tx2"/>
                </a:solidFill>
                <a:latin typeface="Arial" panose="020B0604020202020204" pitchFamily="34" charset="0"/>
                <a:cs typeface="Arial" panose="020B0604020202020204" pitchFamily="34" charset="0"/>
              </a:rPr>
              <a:t>Depression and anxiety are major</a:t>
            </a:r>
            <a:r>
              <a:rPr lang="en-US" sz="3600" dirty="0">
                <a:solidFill>
                  <a:srgbClr val="C00000"/>
                </a:solidFill>
                <a:latin typeface="Arial" panose="020B0604020202020204" pitchFamily="34" charset="0"/>
                <a:cs typeface="Arial" panose="020B0604020202020204" pitchFamily="34" charset="0"/>
              </a:rPr>
              <a:t> contributors to reduced quality of life </a:t>
            </a:r>
            <a:r>
              <a:rPr lang="en-US" sz="3600" dirty="0">
                <a:solidFill>
                  <a:schemeClr val="tx2"/>
                </a:solidFill>
                <a:latin typeface="Arial" panose="020B0604020202020204" pitchFamily="34" charset="0"/>
                <a:cs typeface="Arial" panose="020B0604020202020204" pitchFamily="34" charset="0"/>
              </a:rPr>
              <a:t>in dystonia patients, </a:t>
            </a:r>
            <a:r>
              <a:rPr lang="en-US" sz="3600" dirty="0">
                <a:solidFill>
                  <a:srgbClr val="C00000"/>
                </a:solidFill>
                <a:latin typeface="Arial" panose="020B0604020202020204" pitchFamily="34" charset="0"/>
                <a:cs typeface="Arial" panose="020B0604020202020204" pitchFamily="34" charset="0"/>
              </a:rPr>
              <a:t>even larger than the severity of the dystonia itself –</a:t>
            </a:r>
          </a:p>
          <a:p>
            <a:pPr algn="l"/>
            <a:r>
              <a:rPr lang="en-US" sz="3600" dirty="0">
                <a:solidFill>
                  <a:srgbClr val="C00000"/>
                </a:solidFill>
                <a:latin typeface="Arial" panose="020B0604020202020204" pitchFamily="34" charset="0"/>
                <a:cs typeface="Arial" panose="020B0604020202020204" pitchFamily="34" charset="0"/>
              </a:rPr>
              <a:t> </a:t>
            </a:r>
          </a:p>
          <a:p>
            <a:pPr algn="l"/>
            <a:r>
              <a:rPr lang="en-US" sz="3600" dirty="0">
                <a:solidFill>
                  <a:srgbClr val="C00000"/>
                </a:solidFill>
                <a:latin typeface="Arial" panose="020B0604020202020204" pitchFamily="34" charset="0"/>
                <a:cs typeface="Arial" panose="020B0604020202020204" pitchFamily="34" charset="0"/>
              </a:rPr>
              <a:t>Can be a negative Mindset</a:t>
            </a:r>
            <a:endParaRPr lang="en-US" sz="3600" dirty="0">
              <a:solidFill>
                <a:schemeClr val="tx2"/>
              </a:solidFill>
              <a:latin typeface="Arial" panose="020B0604020202020204" pitchFamily="34" charset="0"/>
              <a:cs typeface="Arial" panose="020B0604020202020204" pitchFamily="34" charset="0"/>
            </a:endParaRPr>
          </a:p>
          <a:p>
            <a:pPr algn="l"/>
            <a:endParaRPr lang="en-US" sz="4000" dirty="0">
              <a:solidFill>
                <a:schemeClr val="tx2"/>
              </a:solidFill>
              <a:latin typeface="Arial" panose="020B0604020202020204" pitchFamily="34" charset="0"/>
              <a:cs typeface="Arial" panose="020B0604020202020204" pitchFamily="34" charset="0"/>
            </a:endParaRPr>
          </a:p>
          <a:p>
            <a:pPr algn="l"/>
            <a:r>
              <a:rPr lang="en-US" sz="4000" dirty="0">
                <a:solidFill>
                  <a:schemeClr val="tx2"/>
                </a:solidFill>
                <a:latin typeface="Arial" panose="020B0604020202020204" pitchFamily="34" charset="0"/>
                <a:cs typeface="Arial" panose="020B0604020202020204" pitchFamily="34" charset="0"/>
              </a:rPr>
              <a:t>In one study of 542 patients with mostly focal dystonia surveyed, 43% had anxiety, 40% had depression</a:t>
            </a:r>
            <a:r>
              <a:rPr lang="en-US" sz="2100" dirty="0">
                <a:solidFill>
                  <a:schemeClr val="tx2"/>
                </a:solidFill>
                <a:latin typeface="Arial" panose="020B0604020202020204" pitchFamily="34" charset="0"/>
                <a:cs typeface="Arial" panose="020B0604020202020204" pitchFamily="34" charset="0"/>
              </a:rPr>
              <a:t>.</a:t>
            </a: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307387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F22A-8E31-374A-81DC-2392C3D86858}"/>
              </a:ext>
            </a:extLst>
          </p:cNvPr>
          <p:cNvSpPr>
            <a:spLocks noGrp="1"/>
          </p:cNvSpPr>
          <p:nvPr>
            <p:ph type="ctrTitle"/>
          </p:nvPr>
        </p:nvSpPr>
        <p:spPr>
          <a:xfrm>
            <a:off x="1524000" y="646043"/>
            <a:ext cx="9144000" cy="705679"/>
          </a:xfrm>
        </p:spPr>
        <p:txBody>
          <a:bodyPr>
            <a:noAutofit/>
          </a:bodyPr>
          <a:lstStyle/>
          <a:p>
            <a:r>
              <a:rPr lang="en-US" sz="4800" b="1" dirty="0">
                <a:latin typeface="Arial" panose="020B0604020202020204" pitchFamily="34" charset="0"/>
                <a:cs typeface="Arial" panose="020B0604020202020204" pitchFamily="34" charset="0"/>
              </a:rPr>
              <a:t>DEFINITIONS: DEPRESSION</a:t>
            </a:r>
          </a:p>
        </p:txBody>
      </p:sp>
      <p:sp>
        <p:nvSpPr>
          <p:cNvPr id="3" name="Subtitle 2">
            <a:extLst>
              <a:ext uri="{FF2B5EF4-FFF2-40B4-BE49-F238E27FC236}">
                <a16:creationId xmlns:a16="http://schemas.microsoft.com/office/drawing/2014/main" id="{C16B74ED-CDD8-9E42-853A-BA60249FCFD2}"/>
              </a:ext>
            </a:extLst>
          </p:cNvPr>
          <p:cNvSpPr>
            <a:spLocks noGrp="1"/>
          </p:cNvSpPr>
          <p:nvPr>
            <p:ph type="subTitle" idx="1"/>
          </p:nvPr>
        </p:nvSpPr>
        <p:spPr>
          <a:xfrm>
            <a:off x="5408437" y="5221041"/>
            <a:ext cx="6112354" cy="1136375"/>
          </a:xfrm>
        </p:spPr>
        <p:txBody>
          <a:bodyPr>
            <a:normAutofit/>
          </a:bodyPr>
          <a:lstStyle/>
          <a:p>
            <a:pPr algn="l"/>
            <a:r>
              <a:rPr lang="en-US" dirty="0">
                <a:solidFill>
                  <a:schemeClr val="tx2"/>
                </a:solidFill>
                <a:latin typeface="Arial" panose="020B0604020202020204" pitchFamily="34" charset="0"/>
                <a:cs typeface="Arial" panose="020B0604020202020204" pitchFamily="34" charset="0"/>
              </a:rPr>
              <a:t>Both PHYSICAL and MENTAL SYMPTOMS</a:t>
            </a:r>
          </a:p>
          <a:p>
            <a:pPr algn="l"/>
            <a:r>
              <a:rPr lang="en-US" dirty="0">
                <a:solidFill>
                  <a:schemeClr val="tx2"/>
                </a:solidFill>
                <a:latin typeface="Arial" panose="020B0604020202020204" pitchFamily="34" charset="0"/>
                <a:cs typeface="Arial" panose="020B0604020202020204" pitchFamily="34" charset="0"/>
              </a:rPr>
              <a:t>OVERLAP with ANXIETY</a:t>
            </a: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rgbClr val="C00000"/>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27730E14-BC29-B1CB-F1B2-5607CE6EF67B}"/>
              </a:ext>
            </a:extLst>
          </p:cNvPr>
          <p:cNvPicPr>
            <a:picLocks noChangeAspect="1"/>
          </p:cNvPicPr>
          <p:nvPr/>
        </p:nvPicPr>
        <p:blipFill>
          <a:blip r:embed="rId2"/>
          <a:stretch>
            <a:fillRect/>
          </a:stretch>
        </p:blipFill>
        <p:spPr>
          <a:xfrm>
            <a:off x="339903" y="1236161"/>
            <a:ext cx="5912721" cy="3962950"/>
          </a:xfrm>
          <a:prstGeom prst="rect">
            <a:avLst/>
          </a:prstGeom>
        </p:spPr>
      </p:pic>
      <p:pic>
        <p:nvPicPr>
          <p:cNvPr id="5" name="Picture 4">
            <a:extLst>
              <a:ext uri="{FF2B5EF4-FFF2-40B4-BE49-F238E27FC236}">
                <a16:creationId xmlns:a16="http://schemas.microsoft.com/office/drawing/2014/main" id="{523994A1-CC9A-AAFE-9B2F-A644C38736AE}"/>
              </a:ext>
            </a:extLst>
          </p:cNvPr>
          <p:cNvPicPr>
            <a:picLocks noChangeAspect="1"/>
          </p:cNvPicPr>
          <p:nvPr/>
        </p:nvPicPr>
        <p:blipFill>
          <a:blip r:embed="rId3"/>
          <a:stretch>
            <a:fillRect/>
          </a:stretch>
        </p:blipFill>
        <p:spPr>
          <a:xfrm>
            <a:off x="6373746" y="1236161"/>
            <a:ext cx="5147045" cy="3962951"/>
          </a:xfrm>
          <a:prstGeom prst="rect">
            <a:avLst/>
          </a:prstGeom>
        </p:spPr>
      </p:pic>
    </p:spTree>
    <p:extLst>
      <p:ext uri="{BB962C8B-B14F-4D97-AF65-F5344CB8AC3E}">
        <p14:creationId xmlns:p14="http://schemas.microsoft.com/office/powerpoint/2010/main" val="42158730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C26DB-2CE9-3E42-8EE2-018295E2CF8D}"/>
              </a:ext>
            </a:extLst>
          </p:cNvPr>
          <p:cNvSpPr>
            <a:spLocks noGrp="1"/>
          </p:cNvSpPr>
          <p:nvPr>
            <p:ph type="title"/>
          </p:nvPr>
        </p:nvSpPr>
        <p:spPr>
          <a:xfrm>
            <a:off x="733425" y="0"/>
            <a:ext cx="10088563" cy="2438784"/>
          </a:xfrm>
        </p:spPr>
        <p:txBody>
          <a:bodyPr>
            <a:normAutofit fontScale="90000"/>
          </a:bodyPr>
          <a:lstStyle/>
          <a:p>
            <a:pPr marR="0" eaLnBrk="1" hangingPunct="1">
              <a:lnSpc>
                <a:spcPct val="80000"/>
              </a:lnSpc>
            </a:pPr>
            <a:r>
              <a:rPr lang="en-US" altLang="en-US" sz="6000" b="1" dirty="0"/>
              <a:t>COPING WITH DYSTONIA:</a:t>
            </a:r>
            <a:br>
              <a:rPr lang="en-US" altLang="en-US" sz="6000" b="1" dirty="0"/>
            </a:br>
            <a:r>
              <a:rPr lang="en-US" altLang="en-US" sz="6000" b="1" dirty="0"/>
              <a:t>WHAT YOU CAN DO FOR YOURSELF</a:t>
            </a:r>
            <a:br>
              <a:rPr lang="en-US" altLang="en-US" sz="6000" b="1" dirty="0">
                <a:solidFill>
                  <a:srgbClr val="FFFF00"/>
                </a:solidFill>
              </a:rPr>
            </a:br>
            <a:endParaRPr lang="en-US" dirty="0"/>
          </a:p>
        </p:txBody>
      </p:sp>
      <p:sp>
        <p:nvSpPr>
          <p:cNvPr id="5" name="Text Placeholder 4">
            <a:extLst>
              <a:ext uri="{FF2B5EF4-FFF2-40B4-BE49-F238E27FC236}">
                <a16:creationId xmlns:a16="http://schemas.microsoft.com/office/drawing/2014/main" id="{2C00DB80-361C-5D47-B8C1-53B087A6EDCB}"/>
              </a:ext>
            </a:extLst>
          </p:cNvPr>
          <p:cNvSpPr>
            <a:spLocks noGrp="1"/>
          </p:cNvSpPr>
          <p:nvPr>
            <p:ph type="body" idx="1"/>
          </p:nvPr>
        </p:nvSpPr>
        <p:spPr>
          <a:xfrm>
            <a:off x="306388" y="4699552"/>
            <a:ext cx="10515600" cy="1500187"/>
          </a:xfrm>
        </p:spPr>
        <p:txBody>
          <a:bodyPr>
            <a:normAutofit/>
          </a:bodyPr>
          <a:lstStyle/>
          <a:p>
            <a:r>
              <a:rPr lang="en-US" sz="4000" b="1" dirty="0"/>
              <a:t>TOOLS FOR THE</a:t>
            </a:r>
            <a:r>
              <a:rPr lang="en-US" sz="4000" b="1" u="sng" dirty="0"/>
              <a:t> MINDSET </a:t>
            </a:r>
            <a:r>
              <a:rPr lang="en-US" sz="4000" b="1" dirty="0"/>
              <a:t>OF ADAPTATION</a:t>
            </a:r>
          </a:p>
        </p:txBody>
      </p:sp>
      <p:pic>
        <p:nvPicPr>
          <p:cNvPr id="6" name="Picture 5">
            <a:extLst>
              <a:ext uri="{FF2B5EF4-FFF2-40B4-BE49-F238E27FC236}">
                <a16:creationId xmlns:a16="http://schemas.microsoft.com/office/drawing/2014/main" id="{91427A57-EA19-1840-80C5-FE59502863DF}"/>
              </a:ext>
            </a:extLst>
          </p:cNvPr>
          <p:cNvPicPr>
            <a:picLocks noChangeAspect="1"/>
          </p:cNvPicPr>
          <p:nvPr/>
        </p:nvPicPr>
        <p:blipFill>
          <a:blip r:embed="rId3"/>
          <a:stretch>
            <a:fillRect/>
          </a:stretch>
        </p:blipFill>
        <p:spPr>
          <a:xfrm>
            <a:off x="3021013" y="1690703"/>
            <a:ext cx="5086350" cy="2875483"/>
          </a:xfrm>
          <a:prstGeom prst="rect">
            <a:avLst/>
          </a:prstGeom>
        </p:spPr>
      </p:pic>
    </p:spTree>
    <p:extLst>
      <p:ext uri="{BB962C8B-B14F-4D97-AF65-F5344CB8AC3E}">
        <p14:creationId xmlns:p14="http://schemas.microsoft.com/office/powerpoint/2010/main" val="21431584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F22A-8E31-374A-81DC-2392C3D86858}"/>
              </a:ext>
            </a:extLst>
          </p:cNvPr>
          <p:cNvSpPr>
            <a:spLocks noGrp="1"/>
          </p:cNvSpPr>
          <p:nvPr>
            <p:ph type="ctrTitle"/>
          </p:nvPr>
        </p:nvSpPr>
        <p:spPr>
          <a:xfrm>
            <a:off x="1524000" y="646043"/>
            <a:ext cx="9144000" cy="705679"/>
          </a:xfrm>
        </p:spPr>
        <p:txBody>
          <a:bodyPr>
            <a:noAutofit/>
          </a:bodyPr>
          <a:lstStyle/>
          <a:p>
            <a:r>
              <a:rPr lang="en-US" sz="4800" b="1" dirty="0">
                <a:latin typeface="Arial" panose="020B0604020202020204" pitchFamily="34" charset="0"/>
                <a:cs typeface="Arial" panose="020B0604020202020204" pitchFamily="34" charset="0"/>
              </a:rPr>
              <a:t>RATIONALE for TREATMENT</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of depression with dystonia</a:t>
            </a:r>
          </a:p>
        </p:txBody>
      </p:sp>
      <p:sp>
        <p:nvSpPr>
          <p:cNvPr id="3" name="Subtitle 2">
            <a:extLst>
              <a:ext uri="{FF2B5EF4-FFF2-40B4-BE49-F238E27FC236}">
                <a16:creationId xmlns:a16="http://schemas.microsoft.com/office/drawing/2014/main" id="{C16B74ED-CDD8-9E42-853A-BA60249FCFD2}"/>
              </a:ext>
            </a:extLst>
          </p:cNvPr>
          <p:cNvSpPr>
            <a:spLocks noGrp="1"/>
          </p:cNvSpPr>
          <p:nvPr>
            <p:ph type="subTitle" idx="1"/>
          </p:nvPr>
        </p:nvSpPr>
        <p:spPr>
          <a:xfrm>
            <a:off x="934387" y="1764407"/>
            <a:ext cx="4153808" cy="1664593"/>
          </a:xfrm>
        </p:spPr>
        <p:txBody>
          <a:bodyPr>
            <a:normAutofit/>
          </a:bodyPr>
          <a:lstStyle/>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D3C327D2-57CE-4681-9529-30DB4C72782A}"/>
              </a:ext>
            </a:extLst>
          </p:cNvPr>
          <p:cNvSpPr txBox="1"/>
          <p:nvPr/>
        </p:nvSpPr>
        <p:spPr>
          <a:xfrm>
            <a:off x="6270886" y="1599990"/>
            <a:ext cx="4986728" cy="4524315"/>
          </a:xfrm>
          <a:prstGeom prst="rect">
            <a:avLst/>
          </a:prstGeom>
          <a:noFill/>
        </p:spPr>
        <p:txBody>
          <a:bodyPr wrap="square" rtlCol="0">
            <a:spAutoFit/>
          </a:bodyPr>
          <a:lstStyle/>
          <a:p>
            <a:pPr algn="l"/>
            <a:r>
              <a:rPr lang="en-US" sz="2400" dirty="0">
                <a:solidFill>
                  <a:srgbClr val="C00000"/>
                </a:solidFill>
                <a:latin typeface="Arial" panose="020B0604020202020204" pitchFamily="34" charset="0"/>
                <a:cs typeface="Arial" panose="020B0604020202020204" pitchFamily="34" charset="0"/>
              </a:rPr>
              <a:t>TREATING BOTHERSOME ASPECTS/ CONSEQUENCES OF DYSTONIA MAY HELP MOOD</a:t>
            </a: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dirty="0">
              <a:solidFill>
                <a:schemeClr val="tx2"/>
              </a:solidFill>
              <a:latin typeface="Arial" panose="020B0604020202020204" pitchFamily="34" charset="0"/>
              <a:cs typeface="Arial" panose="020B0604020202020204" pitchFamily="34" charset="0"/>
            </a:endParaRPr>
          </a:p>
          <a:p>
            <a:pPr algn="l"/>
            <a:endParaRPr lang="en-US" sz="2400" dirty="0">
              <a:solidFill>
                <a:schemeClr val="tx2"/>
              </a:solidFill>
              <a:latin typeface="Arial" panose="020B0604020202020204" pitchFamily="34" charset="0"/>
              <a:cs typeface="Arial" panose="020B0604020202020204" pitchFamily="34" charset="0"/>
            </a:endParaRPr>
          </a:p>
          <a:p>
            <a:pPr algn="l"/>
            <a:r>
              <a:rPr lang="en-US" sz="2400" dirty="0">
                <a:solidFill>
                  <a:srgbClr val="C00000"/>
                </a:solidFill>
                <a:latin typeface="Arial" panose="020B0604020202020204" pitchFamily="34" charset="0"/>
                <a:cs typeface="Arial" panose="020B0604020202020204" pitchFamily="34" charset="0"/>
              </a:rPr>
              <a:t>IMPROVED MOOD CAN HELP DYSTONIA SYMPTOMS</a:t>
            </a:r>
          </a:p>
        </p:txBody>
      </p:sp>
      <p:pic>
        <p:nvPicPr>
          <p:cNvPr id="5" name="Picture 4">
            <a:extLst>
              <a:ext uri="{FF2B5EF4-FFF2-40B4-BE49-F238E27FC236}">
                <a16:creationId xmlns:a16="http://schemas.microsoft.com/office/drawing/2014/main" id="{31698FD0-CF55-4627-5C86-02E69EADA5CC}"/>
              </a:ext>
            </a:extLst>
          </p:cNvPr>
          <p:cNvPicPr>
            <a:picLocks noChangeAspect="1"/>
          </p:cNvPicPr>
          <p:nvPr/>
        </p:nvPicPr>
        <p:blipFill>
          <a:blip r:embed="rId2"/>
          <a:stretch>
            <a:fillRect/>
          </a:stretch>
        </p:blipFill>
        <p:spPr>
          <a:xfrm>
            <a:off x="7649877" y="2854059"/>
            <a:ext cx="1689100" cy="2286000"/>
          </a:xfrm>
          <a:prstGeom prst="rect">
            <a:avLst/>
          </a:prstGeom>
        </p:spPr>
      </p:pic>
      <p:sp>
        <p:nvSpPr>
          <p:cNvPr id="6" name="TextBox 5">
            <a:extLst>
              <a:ext uri="{FF2B5EF4-FFF2-40B4-BE49-F238E27FC236}">
                <a16:creationId xmlns:a16="http://schemas.microsoft.com/office/drawing/2014/main" id="{576274A7-D792-5C21-A95B-E3B2814D5E20}"/>
              </a:ext>
            </a:extLst>
          </p:cNvPr>
          <p:cNvSpPr txBox="1"/>
          <p:nvPr/>
        </p:nvSpPr>
        <p:spPr>
          <a:xfrm>
            <a:off x="157655" y="1764407"/>
            <a:ext cx="6113231" cy="144655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EXERCISE + ENRICHED ENVIRONMENT and </a:t>
            </a:r>
            <a:r>
              <a:rPr lang="en-US" sz="2200" b="1" dirty="0">
                <a:latin typeface="Arial" panose="020B0604020202020204" pitchFamily="34" charset="0"/>
                <a:cs typeface="Arial" panose="020B0604020202020204" pitchFamily="34" charset="0"/>
              </a:rPr>
              <a:t>POSITIVE MINDSET</a:t>
            </a:r>
            <a:r>
              <a:rPr lang="en-US" sz="2200" dirty="0">
                <a:latin typeface="Arial" panose="020B0604020202020204" pitchFamily="34" charset="0"/>
                <a:cs typeface="Arial" panose="020B0604020202020204" pitchFamily="34" charset="0"/>
              </a:rPr>
              <a:t>==&gt; SYNAPTOGENESIS</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Avoid Medications that block dopamine </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EF86E26C-79F5-C3F5-4DA6-6A6FF90184D2}"/>
                  </a:ext>
                </a:extLst>
              </p14:cNvPr>
              <p14:cNvContentPartPr/>
              <p14:nvPr/>
            </p14:nvContentPartPr>
            <p14:xfrm>
              <a:off x="815319" y="-1202597"/>
              <a:ext cx="6480" cy="15480"/>
            </p14:xfrm>
          </p:contentPart>
        </mc:Choice>
        <mc:Fallback xmlns="">
          <p:pic>
            <p:nvPicPr>
              <p:cNvPr id="8" name="Ink 7">
                <a:extLst>
                  <a:ext uri="{FF2B5EF4-FFF2-40B4-BE49-F238E27FC236}">
                    <a16:creationId xmlns:a16="http://schemas.microsoft.com/office/drawing/2014/main" id="{EF86E26C-79F5-C3F5-4DA6-6A6FF90184D2}"/>
                  </a:ext>
                </a:extLst>
              </p:cNvPr>
              <p:cNvPicPr/>
              <p:nvPr/>
            </p:nvPicPr>
            <p:blipFill>
              <a:blip r:embed="rId5"/>
              <a:stretch>
                <a:fillRect/>
              </a:stretch>
            </p:blipFill>
            <p:spPr>
              <a:xfrm>
                <a:off x="806319" y="-1211237"/>
                <a:ext cx="24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632FF10-B687-38F2-DC84-687C2567DB92}"/>
                  </a:ext>
                </a:extLst>
              </p14:cNvPr>
              <p14:cNvContentPartPr/>
              <p14:nvPr/>
            </p14:nvContentPartPr>
            <p14:xfrm>
              <a:off x="-406881" y="-1556837"/>
              <a:ext cx="360" cy="360"/>
            </p14:xfrm>
          </p:contentPart>
        </mc:Choice>
        <mc:Fallback xmlns="">
          <p:pic>
            <p:nvPicPr>
              <p:cNvPr id="9" name="Ink 8">
                <a:extLst>
                  <a:ext uri="{FF2B5EF4-FFF2-40B4-BE49-F238E27FC236}">
                    <a16:creationId xmlns:a16="http://schemas.microsoft.com/office/drawing/2014/main" id="{8632FF10-B687-38F2-DC84-687C2567DB92}"/>
                  </a:ext>
                </a:extLst>
              </p:cNvPr>
              <p:cNvPicPr/>
              <p:nvPr/>
            </p:nvPicPr>
            <p:blipFill>
              <a:blip r:embed="rId7"/>
              <a:stretch>
                <a:fillRect/>
              </a:stretch>
            </p:blipFill>
            <p:spPr>
              <a:xfrm>
                <a:off x="-415881" y="-1565477"/>
                <a:ext cx="18000" cy="18000"/>
              </a:xfrm>
              <a:prstGeom prst="rect">
                <a:avLst/>
              </a:prstGeom>
            </p:spPr>
          </p:pic>
        </mc:Fallback>
      </mc:AlternateContent>
    </p:spTree>
    <p:extLst>
      <p:ext uri="{BB962C8B-B14F-4D97-AF65-F5344CB8AC3E}">
        <p14:creationId xmlns:p14="http://schemas.microsoft.com/office/powerpoint/2010/main" val="396578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EFD3-E2A7-924B-8117-F8CB199D3213}"/>
              </a:ext>
            </a:extLst>
          </p:cNvPr>
          <p:cNvSpPr>
            <a:spLocks noGrp="1"/>
          </p:cNvSpPr>
          <p:nvPr>
            <p:ph type="title"/>
          </p:nvPr>
        </p:nvSpPr>
        <p:spPr/>
        <p:txBody>
          <a:bodyPr/>
          <a:lstStyle/>
          <a:p>
            <a:r>
              <a:rPr lang="en-US" b="1" dirty="0"/>
              <a:t>Mindset for Depression </a:t>
            </a:r>
          </a:p>
        </p:txBody>
      </p:sp>
      <p:sp>
        <p:nvSpPr>
          <p:cNvPr id="3" name="Content Placeholder 2">
            <a:extLst>
              <a:ext uri="{FF2B5EF4-FFF2-40B4-BE49-F238E27FC236}">
                <a16:creationId xmlns:a16="http://schemas.microsoft.com/office/drawing/2014/main" id="{8AFD1016-05F8-0248-9FFF-F2A9B735C137}"/>
              </a:ext>
            </a:extLst>
          </p:cNvPr>
          <p:cNvSpPr>
            <a:spLocks noGrp="1"/>
          </p:cNvSpPr>
          <p:nvPr>
            <p:ph idx="1"/>
          </p:nvPr>
        </p:nvSpPr>
        <p:spPr>
          <a:xfrm>
            <a:off x="838200" y="1825625"/>
            <a:ext cx="10869118" cy="4351338"/>
          </a:xfrm>
        </p:spPr>
        <p:txBody>
          <a:bodyPr>
            <a:normAutofit/>
          </a:bodyPr>
          <a:lstStyle/>
          <a:p>
            <a:r>
              <a:rPr lang="en-US" sz="3200" b="0" i="0" u="none" strike="noStrike" dirty="0">
                <a:solidFill>
                  <a:srgbClr val="212121"/>
                </a:solidFill>
                <a:effectLst/>
                <a:latin typeface="BlinkMacSystemFont"/>
              </a:rPr>
              <a:t>Research studies from Stanford have demonstrated that “a</a:t>
            </a:r>
            <a:r>
              <a:rPr lang="en-US" sz="3200" b="1" i="0" u="sng" strike="noStrike" dirty="0">
                <a:solidFill>
                  <a:srgbClr val="212121"/>
                </a:solidFill>
                <a:effectLst/>
                <a:latin typeface="BlinkMacSystemFont"/>
              </a:rPr>
              <a:t> stress-is-enhancing mindset </a:t>
            </a:r>
            <a:r>
              <a:rPr lang="en-US" sz="3200" b="0" i="0" u="none" strike="noStrike" dirty="0">
                <a:solidFill>
                  <a:srgbClr val="212121"/>
                </a:solidFill>
                <a:effectLst/>
                <a:latin typeface="BlinkMacSystemFont"/>
              </a:rPr>
              <a:t>mitigates the development of depressive and anxiety symptoms”</a:t>
            </a:r>
          </a:p>
          <a:p>
            <a:pPr marL="0" indent="0">
              <a:buNone/>
            </a:pPr>
            <a:r>
              <a:rPr lang="en-US" sz="3200" dirty="0">
                <a:solidFill>
                  <a:srgbClr val="212121"/>
                </a:solidFill>
                <a:latin typeface="BlinkMacSystemFont"/>
              </a:rPr>
              <a:t>( </a:t>
            </a:r>
            <a:r>
              <a:rPr lang="en-US" sz="3600" dirty="0">
                <a:solidFill>
                  <a:srgbClr val="212121"/>
                </a:solidFill>
                <a:latin typeface="BlinkMacSystemFont"/>
              </a:rPr>
              <a:t>Having the mindset that stress can be a positive to avoid development of depression and anxiety about a disorder</a:t>
            </a:r>
            <a:r>
              <a:rPr lang="en-US" sz="3200" dirty="0">
                <a:solidFill>
                  <a:srgbClr val="212121"/>
                </a:solidFill>
                <a:latin typeface="BlinkMacSystemFont"/>
              </a:rPr>
              <a:t>)</a:t>
            </a:r>
          </a:p>
          <a:p>
            <a:pPr marL="0" indent="0">
              <a:buNone/>
            </a:pPr>
            <a:endParaRPr lang="en-US" sz="2800" dirty="0"/>
          </a:p>
          <a:p>
            <a:r>
              <a:rPr lang="en-US" sz="3600" b="1" dirty="0"/>
              <a:t>Involvement in a dystonia group </a:t>
            </a:r>
            <a:r>
              <a:rPr lang="en-US" sz="3600" dirty="0"/>
              <a:t>or other social group avoids isolation that can lead to depression and anxiety</a:t>
            </a:r>
          </a:p>
          <a:p>
            <a:endParaRPr lang="en-US" dirty="0"/>
          </a:p>
        </p:txBody>
      </p:sp>
    </p:spTree>
    <p:extLst>
      <p:ext uri="{BB962C8B-B14F-4D97-AF65-F5344CB8AC3E}">
        <p14:creationId xmlns:p14="http://schemas.microsoft.com/office/powerpoint/2010/main" val="39875977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F1B1-BCC4-8847-9419-49DC7A312D3D}"/>
              </a:ext>
            </a:extLst>
          </p:cNvPr>
          <p:cNvSpPr>
            <a:spLocks noGrp="1"/>
          </p:cNvSpPr>
          <p:nvPr>
            <p:ph type="title"/>
          </p:nvPr>
        </p:nvSpPr>
        <p:spPr/>
        <p:txBody>
          <a:bodyPr>
            <a:normAutofit fontScale="90000"/>
          </a:bodyPr>
          <a:lstStyle/>
          <a:p>
            <a:r>
              <a:rPr lang="en-US" dirty="0">
                <a:solidFill>
                  <a:srgbClr val="FF0000"/>
                </a:solidFill>
              </a:rPr>
              <a:t>                               </a:t>
            </a:r>
            <a:r>
              <a:rPr lang="en-US" sz="6000" b="1" dirty="0">
                <a:solidFill>
                  <a:srgbClr val="FF0000"/>
                </a:solidFill>
              </a:rPr>
              <a:t>Hormesis</a:t>
            </a:r>
          </a:p>
        </p:txBody>
      </p:sp>
      <p:sp>
        <p:nvSpPr>
          <p:cNvPr id="3" name="Content Placeholder 2">
            <a:extLst>
              <a:ext uri="{FF2B5EF4-FFF2-40B4-BE49-F238E27FC236}">
                <a16:creationId xmlns:a16="http://schemas.microsoft.com/office/drawing/2014/main" id="{6BBB920A-091F-A540-AA2B-DA610F92CE41}"/>
              </a:ext>
            </a:extLst>
          </p:cNvPr>
          <p:cNvSpPr>
            <a:spLocks noGrp="1"/>
          </p:cNvSpPr>
          <p:nvPr>
            <p:ph idx="1"/>
          </p:nvPr>
        </p:nvSpPr>
        <p:spPr/>
        <p:txBody>
          <a:bodyPr>
            <a:normAutofit/>
          </a:bodyPr>
          <a:lstStyle/>
          <a:p>
            <a:r>
              <a:rPr lang="en-US" sz="4400" b="1" dirty="0"/>
              <a:t>Physical or psychological stress or adversity will make you stronger to deal with future stress or adversity</a:t>
            </a:r>
          </a:p>
        </p:txBody>
      </p:sp>
    </p:spTree>
    <p:extLst>
      <p:ext uri="{BB962C8B-B14F-4D97-AF65-F5344CB8AC3E}">
        <p14:creationId xmlns:p14="http://schemas.microsoft.com/office/powerpoint/2010/main" val="51528336"/>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2" name="whoosh.wav"/>
          </p:stSnd>
        </p:sndAc>
      </p:transition>
    </mc:Choice>
    <mc:Fallback xmlns="">
      <p:transition spd="slow">
        <p:wipe/>
        <p:sndAc>
          <p:stSnd>
            <p:snd r:embed="rId4" name="whoosh.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8263-B371-EC47-B1FF-5B824E9CF2AF}"/>
              </a:ext>
            </a:extLst>
          </p:cNvPr>
          <p:cNvSpPr>
            <a:spLocks noGrp="1"/>
          </p:cNvSpPr>
          <p:nvPr>
            <p:ph type="title"/>
          </p:nvPr>
        </p:nvSpPr>
        <p:spPr/>
        <p:txBody>
          <a:bodyPr/>
          <a:lstStyle/>
          <a:p>
            <a:r>
              <a:rPr lang="en-US" dirty="0"/>
              <a:t>Coping with dystonia </a:t>
            </a:r>
            <a:r>
              <a:rPr lang="en-US" sz="3200" dirty="0"/>
              <a:t>–</a:t>
            </a:r>
            <a:endParaRPr lang="en-US" sz="3600" b="1" u="sng" dirty="0"/>
          </a:p>
        </p:txBody>
      </p:sp>
      <p:sp>
        <p:nvSpPr>
          <p:cNvPr id="3" name="Content Placeholder 2">
            <a:extLst>
              <a:ext uri="{FF2B5EF4-FFF2-40B4-BE49-F238E27FC236}">
                <a16:creationId xmlns:a16="http://schemas.microsoft.com/office/drawing/2014/main" id="{18745422-C71A-3546-9E11-F02AB07FB762}"/>
              </a:ext>
            </a:extLst>
          </p:cNvPr>
          <p:cNvSpPr>
            <a:spLocks noGrp="1"/>
          </p:cNvSpPr>
          <p:nvPr>
            <p:ph idx="1"/>
          </p:nvPr>
        </p:nvSpPr>
        <p:spPr/>
        <p:txBody>
          <a:bodyPr/>
          <a:lstStyle/>
          <a:p>
            <a:pPr marL="0" indent="0">
              <a:buNone/>
            </a:pPr>
            <a:r>
              <a:rPr lang="en-US" sz="4000" dirty="0"/>
              <a:t>“I am in the mindset of being in the driver’s seat and not a passenger in my own life</a:t>
            </a:r>
          </a:p>
          <a:p>
            <a:pPr marL="0" indent="0">
              <a:buNone/>
            </a:pPr>
            <a:r>
              <a:rPr lang="en-US" sz="4000" dirty="0"/>
              <a:t>I am in the mindset that you manifest your life through your thoughts and actions</a:t>
            </a:r>
          </a:p>
          <a:p>
            <a:pPr marL="0" indent="0">
              <a:buNone/>
            </a:pPr>
            <a:r>
              <a:rPr lang="en-US" sz="4000" dirty="0"/>
              <a:t>I have been dealt this hand and am going to play it to my advantage.”</a:t>
            </a:r>
            <a:r>
              <a:rPr lang="en-US" sz="4000" b="1" u="sng" dirty="0"/>
              <a:t> </a:t>
            </a:r>
          </a:p>
          <a:p>
            <a:pPr marL="0" indent="0">
              <a:buNone/>
            </a:pPr>
            <a:r>
              <a:rPr lang="en-US" sz="4000" dirty="0"/>
              <a:t>James </a:t>
            </a:r>
            <a:r>
              <a:rPr lang="en-US" sz="4000" dirty="0" err="1"/>
              <a:t>Sutliff</a:t>
            </a:r>
            <a:r>
              <a:rPr lang="en-US" sz="4000" dirty="0"/>
              <a:t> </a:t>
            </a:r>
          </a:p>
          <a:p>
            <a:pPr marL="0" indent="0">
              <a:buNone/>
            </a:pPr>
            <a:endParaRPr lang="en-US" sz="4000" dirty="0"/>
          </a:p>
        </p:txBody>
      </p:sp>
    </p:spTree>
    <p:extLst>
      <p:ext uri="{BB962C8B-B14F-4D97-AF65-F5344CB8AC3E}">
        <p14:creationId xmlns:p14="http://schemas.microsoft.com/office/powerpoint/2010/main" val="19216797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4817-274F-0041-8350-49F93A13CD78}"/>
              </a:ext>
            </a:extLst>
          </p:cNvPr>
          <p:cNvSpPr>
            <a:spLocks noGrp="1"/>
          </p:cNvSpPr>
          <p:nvPr>
            <p:ph type="title"/>
          </p:nvPr>
        </p:nvSpPr>
        <p:spPr>
          <a:xfrm>
            <a:off x="838200" y="218618"/>
            <a:ext cx="10515600" cy="1074738"/>
          </a:xfrm>
        </p:spPr>
        <p:txBody>
          <a:bodyPr>
            <a:normAutofit fontScale="90000"/>
          </a:bodyPr>
          <a:lstStyle/>
          <a:p>
            <a:r>
              <a:rPr lang="en-US" b="1" dirty="0"/>
              <a:t>Tom Seaman –</a:t>
            </a:r>
            <a:br>
              <a:rPr lang="en-US" b="1" dirty="0"/>
            </a:br>
            <a:r>
              <a:rPr lang="en-US" b="1" dirty="0"/>
              <a:t>Mindset for coping with dystonia</a:t>
            </a:r>
          </a:p>
        </p:txBody>
      </p:sp>
      <p:sp>
        <p:nvSpPr>
          <p:cNvPr id="3" name="Content Placeholder 2">
            <a:extLst>
              <a:ext uri="{FF2B5EF4-FFF2-40B4-BE49-F238E27FC236}">
                <a16:creationId xmlns:a16="http://schemas.microsoft.com/office/drawing/2014/main" id="{10F82D56-46DE-0C4E-AEEF-55401ECA0336}"/>
              </a:ext>
            </a:extLst>
          </p:cNvPr>
          <p:cNvSpPr>
            <a:spLocks noGrp="1"/>
          </p:cNvSpPr>
          <p:nvPr>
            <p:ph idx="1"/>
          </p:nvPr>
        </p:nvSpPr>
        <p:spPr>
          <a:xfrm>
            <a:off x="369132" y="1454046"/>
            <a:ext cx="11113334" cy="4573016"/>
          </a:xfrm>
        </p:spPr>
        <p:txBody>
          <a:bodyPr>
            <a:normAutofit/>
          </a:bodyPr>
          <a:lstStyle/>
          <a:p>
            <a:pPr marL="0" indent="0" algn="ctr">
              <a:buNone/>
            </a:pPr>
            <a:r>
              <a:rPr lang="en-US" sz="4000" b="1" i="0" u="none" strike="noStrike" dirty="0">
                <a:effectLst/>
              </a:rPr>
              <a:t>“</a:t>
            </a:r>
            <a:r>
              <a:rPr lang="en-US" sz="3600" i="0" u="none" strike="noStrike" dirty="0">
                <a:effectLst/>
              </a:rPr>
              <a:t>We all need to grieve, but we can’t let it last forever. To be happy, we can’t continue to dwell on what once was. All we have is the present moment so that is where our attention needs to be. </a:t>
            </a:r>
            <a:endParaRPr lang="en-US" sz="4400" i="0" u="none" strike="noStrike" dirty="0">
              <a:effectLst/>
            </a:endParaRPr>
          </a:p>
          <a:p>
            <a:pPr marL="0" indent="0" algn="ctr">
              <a:buNone/>
            </a:pPr>
            <a:r>
              <a:rPr lang="en-US" sz="4400" b="1" i="0" u="none" strike="noStrike" dirty="0">
                <a:effectLst/>
              </a:rPr>
              <a:t>When we focus on the abilities we have now</a:t>
            </a:r>
            <a:r>
              <a:rPr lang="en-US" sz="4400" i="0" u="none" strike="noStrike" dirty="0">
                <a:effectLst/>
              </a:rPr>
              <a:t>, acceptance follows, giving us greater peace of mind and a happier life.”</a:t>
            </a:r>
            <a:endParaRPr lang="en-US" sz="4400" dirty="0"/>
          </a:p>
          <a:p>
            <a:pPr marL="0" indent="0">
              <a:buNone/>
            </a:pPr>
            <a:endParaRPr lang="en-US" dirty="0"/>
          </a:p>
        </p:txBody>
      </p:sp>
    </p:spTree>
    <p:extLst>
      <p:ext uri="{BB962C8B-B14F-4D97-AF65-F5344CB8AC3E}">
        <p14:creationId xmlns:p14="http://schemas.microsoft.com/office/powerpoint/2010/main" val="31129284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684F-DADA-A84E-B443-E5D95818A868}"/>
              </a:ext>
            </a:extLst>
          </p:cNvPr>
          <p:cNvSpPr>
            <a:spLocks noGrp="1"/>
          </p:cNvSpPr>
          <p:nvPr>
            <p:ph type="title"/>
          </p:nvPr>
        </p:nvSpPr>
        <p:spPr>
          <a:xfrm>
            <a:off x="831197" y="2618599"/>
            <a:ext cx="11360803" cy="810401"/>
          </a:xfrm>
        </p:spPr>
        <p:txBody>
          <a:bodyPr>
            <a:noAutofit/>
          </a:bodyPr>
          <a:lstStyle/>
          <a:p>
            <a:r>
              <a:rPr lang="en-US" sz="4400" dirty="0"/>
              <a:t>Work with what you </a:t>
            </a:r>
            <a:r>
              <a:rPr lang="en-US" sz="4400"/>
              <a:t>have and </a:t>
            </a:r>
            <a:r>
              <a:rPr lang="en-US" sz="4400" dirty="0"/>
              <a:t>always hope for something better</a:t>
            </a:r>
          </a:p>
        </p:txBody>
      </p:sp>
      <p:sp>
        <p:nvSpPr>
          <p:cNvPr id="3" name="Text Placeholder 2">
            <a:extLst>
              <a:ext uri="{FF2B5EF4-FFF2-40B4-BE49-F238E27FC236}">
                <a16:creationId xmlns:a16="http://schemas.microsoft.com/office/drawing/2014/main" id="{DA677B44-B4C9-474C-8DD7-6BBB13465CDB}"/>
              </a:ext>
            </a:extLst>
          </p:cNvPr>
          <p:cNvSpPr>
            <a:spLocks noGrp="1"/>
          </p:cNvSpPr>
          <p:nvPr>
            <p:ph type="body" idx="1"/>
          </p:nvPr>
        </p:nvSpPr>
        <p:spPr>
          <a:xfrm>
            <a:off x="415599" y="4959927"/>
            <a:ext cx="11360803" cy="1131908"/>
          </a:xfrm>
        </p:spPr>
        <p:txBody>
          <a:bodyPr/>
          <a:lstStyle/>
          <a:p>
            <a:pPr marL="152396" indent="0">
              <a:buNone/>
            </a:pPr>
            <a:endParaRPr lang="en-US" dirty="0"/>
          </a:p>
        </p:txBody>
      </p:sp>
    </p:spTree>
    <p:extLst>
      <p:ext uri="{BB962C8B-B14F-4D97-AF65-F5344CB8AC3E}">
        <p14:creationId xmlns:p14="http://schemas.microsoft.com/office/powerpoint/2010/main" val="329381172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atrick Hogan/ November 5th, 2022"/>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p>
            <a:endParaRPr dirty="0"/>
          </a:p>
        </p:txBody>
      </p:sp>
      <p:sp>
        <p:nvSpPr>
          <p:cNvPr id="152" name="Dancing with the Dragon"/>
          <p:cNvSpPr txBox="1">
            <a:spLocks noGrp="1"/>
          </p:cNvSpPr>
          <p:nvPr>
            <p:ph type="ctrTitle"/>
          </p:nvPr>
        </p:nvSpPr>
        <p:spPr>
          <a:xfrm>
            <a:off x="547141" y="-147091"/>
            <a:ext cx="10972800" cy="2133600"/>
          </a:xfrm>
          <a:prstGeom prst="rect">
            <a:avLst/>
          </a:prstGeom>
        </p:spPr>
        <p:txBody>
          <a:bodyPr/>
          <a:lstStyle/>
          <a:p>
            <a:r>
              <a:rPr lang="en-US" dirty="0"/>
              <a:t>            MINDSET OF</a:t>
            </a:r>
            <a:br>
              <a:rPr lang="en-US" dirty="0"/>
            </a:br>
            <a:r>
              <a:rPr dirty="0"/>
              <a:t>Dancing </a:t>
            </a:r>
            <a:r>
              <a:rPr u="sng" dirty="0"/>
              <a:t>with</a:t>
            </a:r>
            <a:r>
              <a:rPr dirty="0"/>
              <a:t> the Dragon</a:t>
            </a:r>
          </a:p>
        </p:txBody>
      </p:sp>
      <p:sp>
        <p:nvSpPr>
          <p:cNvPr id="153" name="An exploration of changing our relationship to ourselves"/>
          <p:cNvSpPr txBox="1">
            <a:spLocks noGrp="1"/>
          </p:cNvSpPr>
          <p:nvPr>
            <p:ph type="subTitle" sz="quarter" idx="1"/>
          </p:nvPr>
        </p:nvSpPr>
        <p:spPr>
          <a:xfrm>
            <a:off x="-359764" y="2301849"/>
            <a:ext cx="12067082" cy="1125297"/>
          </a:xfrm>
          <a:prstGeom prst="rect">
            <a:avLst/>
          </a:prstGeom>
        </p:spPr>
        <p:txBody>
          <a:bodyPr>
            <a:noAutofit/>
          </a:bodyPr>
          <a:lstStyle/>
          <a:p>
            <a:r>
              <a:rPr sz="3200" b="1" dirty="0"/>
              <a:t>An exploration of changing our relationship to ourselves</a:t>
            </a:r>
            <a:endParaRPr lang="en-US" sz="3200" b="1" dirty="0"/>
          </a:p>
          <a:p>
            <a:endParaRPr lang="en-US" sz="3200" b="1" dirty="0"/>
          </a:p>
          <a:p>
            <a:r>
              <a:rPr lang="en-US" sz="3200" b="1" dirty="0"/>
              <a:t>Patrick Hogan –restorative movement coach in New York</a:t>
            </a:r>
            <a:endParaRPr sz="3200" b="1"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Google Shape;187;p30"/>
          <p:cNvSpPr txBox="1">
            <a:spLocks noGrp="1"/>
          </p:cNvSpPr>
          <p:nvPr>
            <p:ph type="body" idx="1"/>
          </p:nvPr>
        </p:nvSpPr>
        <p:spPr>
          <a:xfrm>
            <a:off x="415599" y="964632"/>
            <a:ext cx="11360803" cy="4452003"/>
          </a:xfrm>
          <a:prstGeom prst="rect">
            <a:avLst/>
          </a:prstGeom>
        </p:spPr>
        <p:txBody>
          <a:bodyPr/>
          <a:lstStyle>
            <a:lvl1pPr marL="0" indent="0" algn="ctr">
              <a:spcBef>
                <a:spcPts val="1200"/>
              </a:spcBef>
              <a:buSzTx/>
              <a:buNone/>
              <a:defRPr sz="2300"/>
            </a:lvl1pPr>
          </a:lstStyle>
          <a:p>
            <a:r>
              <a:rPr dirty="0"/>
              <a:t>“</a:t>
            </a:r>
            <a:r>
              <a:rPr sz="4000" dirty="0"/>
              <a:t>Between stimulus and response there is a space. In that space is our power to choose our response. In our response lies our freedom.” – Viktor Frankl</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6F75-4204-FC46-8284-CA14706F48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9B4E3D-2AF5-BB42-BD11-9FCD1F5C1F47}"/>
              </a:ext>
            </a:extLst>
          </p:cNvPr>
          <p:cNvSpPr>
            <a:spLocks noGrp="1"/>
          </p:cNvSpPr>
          <p:nvPr>
            <p:ph idx="1"/>
          </p:nvPr>
        </p:nvSpPr>
        <p:spPr/>
        <p:txBody>
          <a:bodyPr>
            <a:normAutofit/>
          </a:bodyPr>
          <a:lstStyle/>
          <a:p>
            <a:pPr marL="0" indent="0">
              <a:buNone/>
            </a:pPr>
            <a:r>
              <a:rPr lang="en-US" sz="4400" dirty="0"/>
              <a:t>Maya Angelou  </a:t>
            </a:r>
          </a:p>
          <a:p>
            <a:pPr marL="0" indent="0">
              <a:buNone/>
            </a:pPr>
            <a:r>
              <a:rPr lang="en-US" sz="4400" dirty="0"/>
              <a:t>“ If you don’t like something change it and if you can’t change it, change your attitude”</a:t>
            </a:r>
          </a:p>
        </p:txBody>
      </p:sp>
    </p:spTree>
    <p:extLst>
      <p:ext uri="{BB962C8B-B14F-4D97-AF65-F5344CB8AC3E}">
        <p14:creationId xmlns:p14="http://schemas.microsoft.com/office/powerpoint/2010/main" val="6785848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Yogi Amrit Desai"/>
          <p:cNvSpPr txBox="1">
            <a:spLocks noGrp="1"/>
          </p:cNvSpPr>
          <p:nvPr>
            <p:ph type="body" idx="21"/>
          </p:nvPr>
        </p:nvSpPr>
        <p:spPr>
          <a:xfrm>
            <a:off x="429490" y="3881056"/>
            <a:ext cx="10972801" cy="41630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sz="4000" dirty="0"/>
              <a:t>Yogi Amrit Desai</a:t>
            </a:r>
          </a:p>
        </p:txBody>
      </p:sp>
      <p:sp>
        <p:nvSpPr>
          <p:cNvPr id="162" name="“I live in continuous creative response to the present moment”"/>
          <p:cNvSpPr txBox="1">
            <a:spLocks noGrp="1"/>
          </p:cNvSpPr>
          <p:nvPr>
            <p:ph type="body" sz="half" idx="1"/>
          </p:nvPr>
        </p:nvSpPr>
        <p:spPr>
          <a:prstGeom prst="rect">
            <a:avLst/>
          </a:prstGeom>
        </p:spPr>
        <p:txBody>
          <a:bodyPr/>
          <a:lstStyle/>
          <a:p>
            <a:r>
              <a:rPr dirty="0"/>
              <a:t>“I live in continuous creative response to the present moment”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BD6EEE-622B-5D4E-AB0E-D5D7C3323AEF}"/>
              </a:ext>
            </a:extLst>
          </p:cNvPr>
          <p:cNvSpPr>
            <a:spLocks noGrp="1"/>
          </p:cNvSpPr>
          <p:nvPr>
            <p:ph type="title"/>
          </p:nvPr>
        </p:nvSpPr>
        <p:spPr/>
        <p:txBody>
          <a:bodyPr/>
          <a:lstStyle/>
          <a:p>
            <a:r>
              <a:rPr lang="en-US" sz="4400" b="1" dirty="0"/>
              <a:t>DYSTONIA- official definition</a:t>
            </a:r>
            <a:endParaRPr lang="en-US" b="1" dirty="0"/>
          </a:p>
        </p:txBody>
      </p:sp>
      <p:sp>
        <p:nvSpPr>
          <p:cNvPr id="5" name="Content Placeholder 4">
            <a:extLst>
              <a:ext uri="{FF2B5EF4-FFF2-40B4-BE49-F238E27FC236}">
                <a16:creationId xmlns:a16="http://schemas.microsoft.com/office/drawing/2014/main" id="{54D5AD99-5E93-E14F-996F-B29CEE547527}"/>
              </a:ext>
            </a:extLst>
          </p:cNvPr>
          <p:cNvSpPr>
            <a:spLocks noGrp="1"/>
          </p:cNvSpPr>
          <p:nvPr>
            <p:ph idx="1"/>
          </p:nvPr>
        </p:nvSpPr>
        <p:spPr/>
        <p:txBody>
          <a:bodyPr/>
          <a:lstStyle/>
          <a:p>
            <a:r>
              <a:rPr lang="en-US" sz="3200" dirty="0"/>
              <a:t>Dystonia is a movement disorder characterized by sustained or intermittent muscle contractions causing abnormal, often repetitive, movements, postures, or both. </a:t>
            </a:r>
          </a:p>
          <a:p>
            <a:r>
              <a:rPr lang="en-US" sz="3200" dirty="0"/>
              <a:t>Dystonic movements are typically patterned, twisting, and may be</a:t>
            </a:r>
            <a:r>
              <a:rPr lang="en-US" sz="3200" u="sng" dirty="0"/>
              <a:t> tremulous</a:t>
            </a:r>
            <a:r>
              <a:rPr lang="en-US" sz="3200" dirty="0"/>
              <a:t>. </a:t>
            </a:r>
          </a:p>
          <a:p>
            <a:r>
              <a:rPr lang="en-US" sz="3200" dirty="0"/>
              <a:t>Dystonia is often initiated or worsened by voluntary action and associated with </a:t>
            </a:r>
            <a:r>
              <a:rPr lang="en-US" sz="3200" u="sng" dirty="0"/>
              <a:t>overflow</a:t>
            </a:r>
            <a:r>
              <a:rPr lang="en-US" sz="3200" dirty="0"/>
              <a:t> muscle activation</a:t>
            </a:r>
          </a:p>
          <a:p>
            <a:endParaRPr lang="en-US" dirty="0"/>
          </a:p>
        </p:txBody>
      </p:sp>
    </p:spTree>
    <p:extLst>
      <p:ext uri="{BB962C8B-B14F-4D97-AF65-F5344CB8AC3E}">
        <p14:creationId xmlns:p14="http://schemas.microsoft.com/office/powerpoint/2010/main" val="5047839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74E415-86AC-3B40-A854-6972F600C391}"/>
              </a:ext>
            </a:extLst>
          </p:cNvPr>
          <p:cNvSpPr>
            <a:spLocks noGrp="1"/>
          </p:cNvSpPr>
          <p:nvPr>
            <p:ph type="body" sz="quarter" idx="21"/>
          </p:nvPr>
        </p:nvSpPr>
        <p:spPr/>
        <p:txBody>
          <a:bodyPr>
            <a:normAutofit fontScale="70000" lnSpcReduction="20000"/>
          </a:bodyPr>
          <a:lstStyle/>
          <a:p>
            <a:endParaRPr lang="en-US"/>
          </a:p>
        </p:txBody>
      </p:sp>
      <p:sp>
        <p:nvSpPr>
          <p:cNvPr id="3" name="Text Placeholder 2">
            <a:extLst>
              <a:ext uri="{FF2B5EF4-FFF2-40B4-BE49-F238E27FC236}">
                <a16:creationId xmlns:a16="http://schemas.microsoft.com/office/drawing/2014/main" id="{F45E4C71-624E-AD46-92C9-789F8135B31F}"/>
              </a:ext>
            </a:extLst>
          </p:cNvPr>
          <p:cNvSpPr>
            <a:spLocks noGrp="1"/>
          </p:cNvSpPr>
          <p:nvPr>
            <p:ph type="body" sz="half" idx="1"/>
          </p:nvPr>
        </p:nvSpPr>
        <p:spPr/>
        <p:txBody>
          <a:bodyPr/>
          <a:lstStyle/>
          <a:p>
            <a:r>
              <a:rPr lang="en-US" dirty="0"/>
              <a:t>“</a:t>
            </a:r>
            <a:r>
              <a:rPr lang="en-US" sz="4400" dirty="0"/>
              <a:t>Comparison is the thief of joy</a:t>
            </a:r>
            <a:r>
              <a:rPr lang="en-US" dirty="0"/>
              <a:t>”</a:t>
            </a:r>
          </a:p>
          <a:p>
            <a:r>
              <a:rPr lang="en-US" sz="3200" dirty="0"/>
              <a:t>Winston Churchill</a:t>
            </a:r>
          </a:p>
        </p:txBody>
      </p:sp>
    </p:spTree>
    <p:extLst>
      <p:ext uri="{BB962C8B-B14F-4D97-AF65-F5344CB8AC3E}">
        <p14:creationId xmlns:p14="http://schemas.microsoft.com/office/powerpoint/2010/main" val="274365098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7D9BD-A0ED-EE4F-B4B1-501B81FF2F5C}"/>
              </a:ext>
            </a:extLst>
          </p:cNvPr>
          <p:cNvSpPr>
            <a:spLocks noGrp="1"/>
          </p:cNvSpPr>
          <p:nvPr>
            <p:ph type="body" sz="quarter" idx="21"/>
          </p:nvPr>
        </p:nvSpPr>
        <p:spPr/>
        <p:txBody>
          <a:bodyPr>
            <a:normAutofit fontScale="70000" lnSpcReduction="20000"/>
          </a:bodyPr>
          <a:lstStyle/>
          <a:p>
            <a:endParaRPr lang="en-US"/>
          </a:p>
        </p:txBody>
      </p:sp>
      <p:sp>
        <p:nvSpPr>
          <p:cNvPr id="3" name="Text Placeholder 2">
            <a:extLst>
              <a:ext uri="{FF2B5EF4-FFF2-40B4-BE49-F238E27FC236}">
                <a16:creationId xmlns:a16="http://schemas.microsoft.com/office/drawing/2014/main" id="{4C9C86FF-159A-A54B-836B-E7C673B4309F}"/>
              </a:ext>
            </a:extLst>
          </p:cNvPr>
          <p:cNvSpPr>
            <a:spLocks noGrp="1"/>
          </p:cNvSpPr>
          <p:nvPr>
            <p:ph type="body" sz="half" idx="1"/>
          </p:nvPr>
        </p:nvSpPr>
        <p:spPr/>
        <p:txBody>
          <a:bodyPr/>
          <a:lstStyle/>
          <a:p>
            <a:r>
              <a:rPr lang="en-US" dirty="0"/>
              <a:t>“Make it part of your lifestyle and </a:t>
            </a:r>
          </a:p>
          <a:p>
            <a:r>
              <a:rPr lang="en-US" dirty="0"/>
              <a:t>it takes motivation off the table”</a:t>
            </a:r>
          </a:p>
          <a:p>
            <a:r>
              <a:rPr lang="en-US" dirty="0"/>
              <a:t>Dali Lama</a:t>
            </a:r>
          </a:p>
        </p:txBody>
      </p:sp>
    </p:spTree>
    <p:extLst>
      <p:ext uri="{BB962C8B-B14F-4D97-AF65-F5344CB8AC3E}">
        <p14:creationId xmlns:p14="http://schemas.microsoft.com/office/powerpoint/2010/main" val="328847779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166A-62EA-B343-B869-27EF6C5728FE}"/>
              </a:ext>
            </a:extLst>
          </p:cNvPr>
          <p:cNvSpPr>
            <a:spLocks noGrp="1"/>
          </p:cNvSpPr>
          <p:nvPr>
            <p:ph type="ctrTitle"/>
          </p:nvPr>
        </p:nvSpPr>
        <p:spPr/>
        <p:txBody>
          <a:bodyPr>
            <a:normAutofit fontScale="90000"/>
          </a:bodyPr>
          <a:lstStyle/>
          <a:p>
            <a:r>
              <a:rPr lang="en-US" sz="1400" dirty="0"/>
              <a:t>Human connectivity</a:t>
            </a:r>
            <a:br>
              <a:rPr lang="en-US" sz="1400" dirty="0"/>
            </a:br>
            <a:r>
              <a:rPr lang="en-US" sz="1400" dirty="0"/>
              <a:t>BDNF</a:t>
            </a:r>
            <a:br>
              <a:rPr lang="en-US" sz="1400" dirty="0"/>
            </a:br>
            <a:r>
              <a:rPr lang="en-US" sz="1400" dirty="0"/>
              <a:t>hormesis– increased reliance to subsequent or current stressors</a:t>
            </a:r>
            <a:br>
              <a:rPr lang="en-US" sz="1400" dirty="0"/>
            </a:br>
            <a:r>
              <a:rPr lang="en-US" sz="1400" dirty="0"/>
              <a:t>at times “don’t do something just sit there”</a:t>
            </a:r>
            <a:br>
              <a:rPr lang="en-US" sz="1400" dirty="0"/>
            </a:br>
            <a:r>
              <a:rPr lang="en-US" sz="1400" dirty="0"/>
              <a:t>Comparison is the thief of joy- Churchill</a:t>
            </a:r>
            <a:br>
              <a:rPr lang="en-US" sz="1400" dirty="0"/>
            </a:br>
            <a:r>
              <a:rPr lang="en-US" sz="1400" dirty="0"/>
              <a:t>Fun is the vitamin for the mind</a:t>
            </a:r>
            <a:br>
              <a:rPr lang="en-US" sz="1400" dirty="0"/>
            </a:br>
            <a:r>
              <a:rPr lang="en-US" sz="1400" dirty="0"/>
              <a:t>work with what you have but always hope for something better</a:t>
            </a:r>
            <a:br>
              <a:rPr lang="en-US" sz="1400" dirty="0"/>
            </a:br>
            <a:r>
              <a:rPr lang="en-US" sz="1400" dirty="0"/>
              <a:t>Brain responds to our life experiences and thought to produce neuroplastic changes</a:t>
            </a:r>
            <a:br>
              <a:rPr lang="en-US" sz="1400" dirty="0"/>
            </a:br>
            <a:r>
              <a:rPr lang="en-US" sz="1400" dirty="0"/>
              <a:t>negative thoughts are like weeks in the brain</a:t>
            </a:r>
            <a:br>
              <a:rPr lang="en-US" sz="1400" dirty="0"/>
            </a:br>
            <a:r>
              <a:rPr lang="en-US" sz="1400" dirty="0"/>
              <a:t>Epigenetics- what we do can effect the function of the DNA</a:t>
            </a:r>
            <a:br>
              <a:rPr lang="en-US" sz="1400" dirty="0"/>
            </a:br>
            <a:r>
              <a:rPr lang="en-US" sz="1400" dirty="0"/>
              <a:t>diseases of behavior- dying by our quest to always be comfortable</a:t>
            </a:r>
            <a:br>
              <a:rPr lang="en-US" sz="1400" dirty="0"/>
            </a:br>
            <a:r>
              <a:rPr lang="en-US" sz="1400" dirty="0"/>
              <a:t>exercise actives PGC-! Alpha that stimulates IRISIN that leads to increased BDNF in the brain</a:t>
            </a:r>
            <a:br>
              <a:rPr lang="en-US" sz="1400" dirty="0"/>
            </a:br>
            <a:r>
              <a:rPr lang="en-US" sz="1400" dirty="0"/>
              <a:t>Epigenetics determines Phenotype expression</a:t>
            </a:r>
            <a:br>
              <a:rPr lang="en-US" sz="1400" dirty="0"/>
            </a:br>
            <a:r>
              <a:rPr lang="en-US" sz="1400" dirty="0" err="1"/>
              <a:t>Lifestye</a:t>
            </a:r>
            <a:r>
              <a:rPr lang="en-US" sz="1400" dirty="0"/>
              <a:t> voids the warranty on our bodies</a:t>
            </a:r>
            <a:br>
              <a:rPr lang="en-US" sz="1400" dirty="0"/>
            </a:br>
            <a:br>
              <a:rPr lang="en-US" sz="1400" dirty="0"/>
            </a:br>
            <a:r>
              <a:rPr lang="en-US" sz="1400" dirty="0"/>
              <a:t>make it part of your lifestyle and it takes motivation off the table-  Dali Lama</a:t>
            </a:r>
          </a:p>
        </p:txBody>
      </p:sp>
      <p:sp>
        <p:nvSpPr>
          <p:cNvPr id="3" name="Subtitle 2">
            <a:extLst>
              <a:ext uri="{FF2B5EF4-FFF2-40B4-BE49-F238E27FC236}">
                <a16:creationId xmlns:a16="http://schemas.microsoft.com/office/drawing/2014/main" id="{F1CEDFA5-720D-B847-94DD-B8918BB13A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4242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9772-7A8F-204A-9A47-4C983D8CE06B}"/>
              </a:ext>
            </a:extLst>
          </p:cNvPr>
          <p:cNvSpPr>
            <a:spLocks noGrp="1"/>
          </p:cNvSpPr>
          <p:nvPr>
            <p:ph type="title"/>
          </p:nvPr>
        </p:nvSpPr>
        <p:spPr>
          <a:xfrm>
            <a:off x="838199" y="234727"/>
            <a:ext cx="10515601" cy="892620"/>
          </a:xfrm>
        </p:spPr>
        <p:txBody>
          <a:bodyPr/>
          <a:lstStyle/>
          <a:p>
            <a:r>
              <a:rPr lang="en-US" dirty="0"/>
              <a:t>Check list  for healthy living for EVERYONE</a:t>
            </a:r>
          </a:p>
        </p:txBody>
      </p:sp>
      <p:sp>
        <p:nvSpPr>
          <p:cNvPr id="3" name="Content Placeholder 2">
            <a:extLst>
              <a:ext uri="{FF2B5EF4-FFF2-40B4-BE49-F238E27FC236}">
                <a16:creationId xmlns:a16="http://schemas.microsoft.com/office/drawing/2014/main" id="{A32CBA82-3612-5F47-B04E-5E813F64FA32}"/>
              </a:ext>
            </a:extLst>
          </p:cNvPr>
          <p:cNvSpPr>
            <a:spLocks noGrp="1"/>
          </p:cNvSpPr>
          <p:nvPr>
            <p:ph idx="1"/>
          </p:nvPr>
        </p:nvSpPr>
        <p:spPr>
          <a:xfrm>
            <a:off x="838198" y="1253331"/>
            <a:ext cx="11019021" cy="4697764"/>
          </a:xfrm>
        </p:spPr>
        <p:txBody>
          <a:bodyPr>
            <a:normAutofit fontScale="92500" lnSpcReduction="10000"/>
          </a:bodyPr>
          <a:lstStyle/>
          <a:p>
            <a:pPr marL="0" indent="0">
              <a:buNone/>
            </a:pPr>
            <a:r>
              <a:rPr lang="en-US" altLang="en-US" sz="3600" dirty="0"/>
              <a:t>1. </a:t>
            </a:r>
            <a:r>
              <a:rPr lang="en-US" altLang="en-US" sz="3600" b="1" dirty="0"/>
              <a:t>EXERCISE</a:t>
            </a:r>
            <a:r>
              <a:rPr lang="en-US" altLang="en-US" sz="3600" dirty="0"/>
              <a:t>-  Number one on the list for most disorders</a:t>
            </a:r>
          </a:p>
          <a:p>
            <a:pPr marL="0" indent="0">
              <a:buNone/>
            </a:pPr>
            <a:r>
              <a:rPr lang="en-US" altLang="en-US" sz="3600" dirty="0"/>
              <a:t>2. Yoga / Restorative exercises / Meditation</a:t>
            </a:r>
          </a:p>
          <a:p>
            <a:pPr marL="0" indent="0">
              <a:buNone/>
            </a:pPr>
            <a:r>
              <a:rPr lang="en-US" altLang="en-US" sz="3600" dirty="0"/>
              <a:t>3. Restorative SLEEP</a:t>
            </a:r>
          </a:p>
          <a:p>
            <a:pPr marL="0" indent="0">
              <a:buNone/>
            </a:pPr>
            <a:r>
              <a:rPr lang="en-US" altLang="en-US" sz="3600" dirty="0"/>
              <a:t>4  Healthy NUTRITION- focus on mostly plant-based eating</a:t>
            </a:r>
          </a:p>
          <a:p>
            <a:pPr marL="0" indent="0">
              <a:buNone/>
            </a:pPr>
            <a:r>
              <a:rPr lang="en-US" altLang="en-US" sz="3600" dirty="0"/>
              <a:t>5   Social and support network connection</a:t>
            </a:r>
          </a:p>
          <a:p>
            <a:pPr marL="0" indent="0">
              <a:buNone/>
            </a:pPr>
            <a:r>
              <a:rPr lang="en-US" altLang="en-US" sz="3600" dirty="0"/>
              <a:t>6. Travel- or plan to travel – have it on your calendar</a:t>
            </a:r>
          </a:p>
          <a:p>
            <a:pPr marL="0" indent="0">
              <a:buNone/>
            </a:pPr>
            <a:r>
              <a:rPr lang="en-US" altLang="en-US" sz="3600" dirty="0"/>
              <a:t>7. Positive attitude/ MINDSET</a:t>
            </a:r>
          </a:p>
          <a:p>
            <a:pPr marL="0" indent="0">
              <a:buNone/>
            </a:pPr>
            <a:endParaRPr lang="en-US" dirty="0"/>
          </a:p>
        </p:txBody>
      </p:sp>
    </p:spTree>
    <p:extLst>
      <p:ext uri="{BB962C8B-B14F-4D97-AF65-F5344CB8AC3E}">
        <p14:creationId xmlns:p14="http://schemas.microsoft.com/office/powerpoint/2010/main" val="20962666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7" name="Dancing With The Dragon"/>
          <p:cNvSpPr txBox="1">
            <a:spLocks noGrp="1"/>
          </p:cNvSpPr>
          <p:nvPr>
            <p:ph type="body" idx="1"/>
          </p:nvPr>
        </p:nvSpPr>
        <p:spPr>
          <a:prstGeom prst="rect">
            <a:avLst/>
          </a:prstGeom>
        </p:spPr>
        <p:txBody>
          <a:bodyPr/>
          <a:lstStyle/>
          <a:p>
            <a:r>
              <a:t>Dancing With The Dragon</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562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CD41-C2DC-43F3-3FCB-416CAE564C41}"/>
              </a:ext>
            </a:extLst>
          </p:cNvPr>
          <p:cNvSpPr>
            <a:spLocks noGrp="1"/>
          </p:cNvSpPr>
          <p:nvPr>
            <p:ph type="title"/>
          </p:nvPr>
        </p:nvSpPr>
        <p:spPr/>
        <p:txBody>
          <a:bodyPr/>
          <a:lstStyle/>
          <a:p>
            <a:r>
              <a:rPr lang="en-US" b="1" u="sng" dirty="0">
                <a:solidFill>
                  <a:schemeClr val="bg1"/>
                </a:solidFill>
              </a:rPr>
              <a:t>WHAT ARE ADAPTOGENS?   Joan Hogan RD </a:t>
            </a:r>
          </a:p>
        </p:txBody>
      </p:sp>
      <p:sp>
        <p:nvSpPr>
          <p:cNvPr id="3" name="Content Placeholder 2">
            <a:extLst>
              <a:ext uri="{FF2B5EF4-FFF2-40B4-BE49-F238E27FC236}">
                <a16:creationId xmlns:a16="http://schemas.microsoft.com/office/drawing/2014/main" id="{90A68408-0AEE-1699-1380-51FFA57F04F3}"/>
              </a:ext>
            </a:extLst>
          </p:cNvPr>
          <p:cNvSpPr>
            <a:spLocks noGrp="1"/>
          </p:cNvSpPr>
          <p:nvPr>
            <p:ph idx="1"/>
          </p:nvPr>
        </p:nvSpPr>
        <p:spPr/>
        <p:txBody>
          <a:bodyPr/>
          <a:lstStyle/>
          <a:p>
            <a:r>
              <a:rPr lang="en-US" sz="3200" dirty="0">
                <a:solidFill>
                  <a:schemeClr val="bg1"/>
                </a:solidFill>
              </a:rPr>
              <a:t>PLANT, HERB, BEAN OR FUNGI</a:t>
            </a:r>
          </a:p>
          <a:p>
            <a:r>
              <a:rPr lang="en-US" sz="3200" dirty="0">
                <a:solidFill>
                  <a:schemeClr val="bg1"/>
                </a:solidFill>
              </a:rPr>
              <a:t>HAVE BEEN STUDIES FOR OVER 1000 YEARS </a:t>
            </a:r>
          </a:p>
          <a:p>
            <a:r>
              <a:rPr lang="en-US" sz="3200" dirty="0">
                <a:solidFill>
                  <a:schemeClr val="bg1"/>
                </a:solidFill>
              </a:rPr>
              <a:t>HELPS IN ADAPTATION TO STRESS</a:t>
            </a:r>
          </a:p>
          <a:p>
            <a:r>
              <a:rPr lang="en-US" sz="3200" dirty="0">
                <a:solidFill>
                  <a:schemeClr val="bg1"/>
                </a:solidFill>
              </a:rPr>
              <a:t>REESTABLISHES BALANCE</a:t>
            </a:r>
          </a:p>
          <a:p>
            <a:r>
              <a:rPr lang="en-US" sz="3200" dirty="0">
                <a:solidFill>
                  <a:schemeClr val="bg1"/>
                </a:solidFill>
              </a:rPr>
              <a:t> SAFE AT ANY DOSE</a:t>
            </a: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21349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492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184C-F2B5-1B91-EB3C-4254D914D036}"/>
              </a:ext>
            </a:extLst>
          </p:cNvPr>
          <p:cNvSpPr>
            <a:spLocks noGrp="1"/>
          </p:cNvSpPr>
          <p:nvPr>
            <p:ph type="title"/>
          </p:nvPr>
        </p:nvSpPr>
        <p:spPr/>
        <p:txBody>
          <a:bodyPr/>
          <a:lstStyle/>
          <a:p>
            <a:pPr algn="ctr"/>
            <a:r>
              <a:rPr lang="en-US" b="1" dirty="0">
                <a:solidFill>
                  <a:schemeClr val="bg1"/>
                </a:solidFill>
              </a:rPr>
              <a:t>STRESS AND ADAPTOGENS </a:t>
            </a:r>
          </a:p>
        </p:txBody>
      </p:sp>
      <p:pic>
        <p:nvPicPr>
          <p:cNvPr id="5" name="Content Placeholder 4" descr="Diagram&#10;&#10;Description automatically generated">
            <a:extLst>
              <a:ext uri="{FF2B5EF4-FFF2-40B4-BE49-F238E27FC236}">
                <a16:creationId xmlns:a16="http://schemas.microsoft.com/office/drawing/2014/main" id="{E282E716-50CA-0980-805A-E255A7195E10}"/>
              </a:ext>
            </a:extLst>
          </p:cNvPr>
          <p:cNvPicPr>
            <a:picLocks noGrp="1" noChangeAspect="1"/>
          </p:cNvPicPr>
          <p:nvPr>
            <p:ph idx="1"/>
          </p:nvPr>
        </p:nvPicPr>
        <p:blipFill>
          <a:blip r:embed="rId2"/>
          <a:stretch>
            <a:fillRect/>
          </a:stretch>
        </p:blipFill>
        <p:spPr>
          <a:xfrm>
            <a:off x="3443286" y="1690688"/>
            <a:ext cx="5586413" cy="4907756"/>
          </a:xfrm>
        </p:spPr>
      </p:pic>
    </p:spTree>
    <p:extLst>
      <p:ext uri="{BB962C8B-B14F-4D97-AF65-F5344CB8AC3E}">
        <p14:creationId xmlns:p14="http://schemas.microsoft.com/office/powerpoint/2010/main" val="110304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CB2C-F36B-8679-888F-703A9237F5B8}"/>
              </a:ext>
            </a:extLst>
          </p:cNvPr>
          <p:cNvSpPr>
            <a:spLocks noGrp="1"/>
          </p:cNvSpPr>
          <p:nvPr>
            <p:ph type="title"/>
          </p:nvPr>
        </p:nvSpPr>
        <p:spPr/>
        <p:txBody>
          <a:bodyPr/>
          <a:lstStyle/>
          <a:p>
            <a:r>
              <a:rPr lang="en-US" dirty="0"/>
              <a:t>HOW DO ADAPTOGENS WORK</a:t>
            </a:r>
          </a:p>
        </p:txBody>
      </p:sp>
      <p:sp>
        <p:nvSpPr>
          <p:cNvPr id="3" name="Content Placeholder 2">
            <a:extLst>
              <a:ext uri="{FF2B5EF4-FFF2-40B4-BE49-F238E27FC236}">
                <a16:creationId xmlns:a16="http://schemas.microsoft.com/office/drawing/2014/main" id="{9FBB540A-A654-BFFA-0CB0-6E8964BE8B4C}"/>
              </a:ext>
            </a:extLst>
          </p:cNvPr>
          <p:cNvSpPr>
            <a:spLocks noGrp="1"/>
          </p:cNvSpPr>
          <p:nvPr>
            <p:ph idx="1"/>
          </p:nvPr>
        </p:nvSpPr>
        <p:spPr/>
        <p:txBody>
          <a:bodyPr/>
          <a:lstStyle/>
          <a:p>
            <a:r>
              <a:rPr lang="en-US" dirty="0"/>
              <a:t>STIMULATE CELLUAR DEFENSES SYSTEMS BY SIGNALING PATHWAYS </a:t>
            </a:r>
          </a:p>
          <a:p>
            <a:r>
              <a:rPr lang="en-US" dirty="0"/>
              <a:t>GABA/SEROTONIN/FOXO/SOD  RECEPTORS</a:t>
            </a:r>
          </a:p>
          <a:p>
            <a:r>
              <a:rPr lang="en-US" dirty="0"/>
              <a:t>WILL VARY DEPENDING ON YOUR GENETICS</a:t>
            </a:r>
          </a:p>
          <a:p>
            <a:r>
              <a:rPr lang="en-US" dirty="0"/>
              <a:t>ATP BIOSYTHESIS FOR ENERGY</a:t>
            </a:r>
          </a:p>
          <a:p>
            <a:pPr marL="0" indent="0">
              <a:buNone/>
            </a:pPr>
            <a:endParaRPr lang="en-US" dirty="0"/>
          </a:p>
          <a:p>
            <a:endParaRPr lang="en-US" dirty="0"/>
          </a:p>
        </p:txBody>
      </p:sp>
      <p:pic>
        <p:nvPicPr>
          <p:cNvPr id="5" name="Picture 4" descr="Diagram&#10;&#10;Description automatically generated">
            <a:extLst>
              <a:ext uri="{FF2B5EF4-FFF2-40B4-BE49-F238E27FC236}">
                <a16:creationId xmlns:a16="http://schemas.microsoft.com/office/drawing/2014/main" id="{EE64FDB1-025B-8F36-CE47-B6803690047B}"/>
              </a:ext>
            </a:extLst>
          </p:cNvPr>
          <p:cNvPicPr>
            <a:picLocks noChangeAspect="1"/>
          </p:cNvPicPr>
          <p:nvPr/>
        </p:nvPicPr>
        <p:blipFill>
          <a:blip r:embed="rId2"/>
          <a:stretch>
            <a:fillRect/>
          </a:stretch>
        </p:blipFill>
        <p:spPr>
          <a:xfrm>
            <a:off x="7599547" y="2960044"/>
            <a:ext cx="3860815" cy="2579687"/>
          </a:xfrm>
          <a:prstGeom prst="rect">
            <a:avLst/>
          </a:prstGeom>
        </p:spPr>
      </p:pic>
    </p:spTree>
    <p:extLst>
      <p:ext uri="{BB962C8B-B14F-4D97-AF65-F5344CB8AC3E}">
        <p14:creationId xmlns:p14="http://schemas.microsoft.com/office/powerpoint/2010/main" val="2585783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lant&#10;&#10;Description automatically generated with low confidence">
            <a:extLst>
              <a:ext uri="{FF2B5EF4-FFF2-40B4-BE49-F238E27FC236}">
                <a16:creationId xmlns:a16="http://schemas.microsoft.com/office/drawing/2014/main" id="{7FCFD932-28E3-B6B7-1397-66478661505E}"/>
              </a:ext>
            </a:extLst>
          </p:cNvPr>
          <p:cNvPicPr>
            <a:picLocks noChangeAspect="1"/>
          </p:cNvPicPr>
          <p:nvPr/>
        </p:nvPicPr>
        <p:blipFill rotWithShape="1">
          <a:blip r:embed="rId2"/>
          <a:srcRect l="4369" r="7497"/>
          <a:stretch/>
        </p:blipFill>
        <p:spPr>
          <a:xfrm>
            <a:off x="20" y="90310"/>
            <a:ext cx="6230804" cy="6767689"/>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2" name="TextBox 1">
            <a:extLst>
              <a:ext uri="{FF2B5EF4-FFF2-40B4-BE49-F238E27FC236}">
                <a16:creationId xmlns:a16="http://schemas.microsoft.com/office/drawing/2014/main" id="{1DFCF855-EB39-0DDC-EE5B-CB4F15B05F96}"/>
              </a:ext>
            </a:extLst>
          </p:cNvPr>
          <p:cNvSpPr txBox="1"/>
          <p:nvPr/>
        </p:nvSpPr>
        <p:spPr>
          <a:xfrm>
            <a:off x="6801436" y="677334"/>
            <a:ext cx="4819952" cy="95955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ASHWAGANDHA</a:t>
            </a:r>
          </a:p>
        </p:txBody>
      </p:sp>
      <p:sp>
        <p:nvSpPr>
          <p:cNvPr id="3" name="Content Placeholder 2">
            <a:extLst>
              <a:ext uri="{FF2B5EF4-FFF2-40B4-BE49-F238E27FC236}">
                <a16:creationId xmlns:a16="http://schemas.microsoft.com/office/drawing/2014/main" id="{9952D3FD-C1D3-3346-B4CD-F1236B23E36C}"/>
              </a:ext>
            </a:extLst>
          </p:cNvPr>
          <p:cNvSpPr>
            <a:spLocks noGrp="1"/>
          </p:cNvSpPr>
          <p:nvPr>
            <p:ph idx="1"/>
          </p:nvPr>
        </p:nvSpPr>
        <p:spPr>
          <a:xfrm>
            <a:off x="6355644" y="1636891"/>
            <a:ext cx="5599289" cy="4416776"/>
          </a:xfrm>
        </p:spPr>
        <p:txBody>
          <a:bodyPr vert="horz" lIns="91440" tIns="45720" rIns="91440" bIns="45720" rtlCol="0" anchor="t">
            <a:normAutofit fontScale="55000" lnSpcReduction="20000"/>
          </a:bodyPr>
          <a:lstStyle/>
          <a:p>
            <a:pPr marL="0" indent="0">
              <a:buNone/>
            </a:pPr>
            <a:r>
              <a:rPr lang="en-US" sz="1500" dirty="0"/>
              <a:t>-</a:t>
            </a:r>
            <a:r>
              <a:rPr lang="en-US" sz="5100" dirty="0"/>
              <a:t>Stress, anxiety, improved energy, sleep inflammation</a:t>
            </a:r>
          </a:p>
          <a:p>
            <a:pPr marL="0" indent="0">
              <a:buNone/>
            </a:pPr>
            <a:r>
              <a:rPr lang="en-US" sz="5100" dirty="0"/>
              <a:t>	-herb in tea</a:t>
            </a:r>
          </a:p>
          <a:p>
            <a:pPr marL="0" indent="0">
              <a:buNone/>
            </a:pPr>
            <a:r>
              <a:rPr lang="en-US" sz="5100" dirty="0"/>
              <a:t>	-liquid tincture</a:t>
            </a:r>
          </a:p>
          <a:p>
            <a:pPr marL="0" indent="0">
              <a:buNone/>
            </a:pPr>
            <a:r>
              <a:rPr lang="en-US" sz="5100" dirty="0"/>
              <a:t>	-powder</a:t>
            </a:r>
          </a:p>
          <a:p>
            <a:pPr marL="0" indent="0">
              <a:buNone/>
            </a:pPr>
            <a:r>
              <a:rPr lang="en-US" sz="5100" dirty="0"/>
              <a:t>	-supplement </a:t>
            </a:r>
          </a:p>
          <a:p>
            <a:pPr marL="0" indent="0">
              <a:buNone/>
            </a:pPr>
            <a:r>
              <a:rPr lang="en-US" sz="5100" u="sng" dirty="0"/>
              <a:t>Best Friends</a:t>
            </a:r>
          </a:p>
          <a:p>
            <a:pPr marL="0" indent="0">
              <a:buNone/>
            </a:pPr>
            <a:r>
              <a:rPr lang="en-US" sz="5100" dirty="0" err="1"/>
              <a:t>reishi</a:t>
            </a:r>
            <a:r>
              <a:rPr lang="en-US" sz="5100" dirty="0"/>
              <a:t>, </a:t>
            </a:r>
            <a:r>
              <a:rPr lang="en-US" sz="5100" dirty="0" err="1"/>
              <a:t>tulsi</a:t>
            </a:r>
            <a:r>
              <a:rPr lang="en-US" sz="5100" dirty="0"/>
              <a:t>, </a:t>
            </a:r>
            <a:r>
              <a:rPr lang="en-US" sz="5100" dirty="0" err="1"/>
              <a:t>rhodiola</a:t>
            </a:r>
            <a:r>
              <a:rPr lang="en-US" sz="5100" dirty="0"/>
              <a:t>, nut milk, ghee,   honey, cinnamon, cardamon</a:t>
            </a:r>
          </a:p>
          <a:p>
            <a:pPr marL="0" indent="0">
              <a:buNone/>
            </a:pPr>
            <a:endParaRPr lang="en-US" sz="5100" dirty="0"/>
          </a:p>
          <a:p>
            <a:pPr marL="0" indent="0">
              <a:buNone/>
            </a:pPr>
            <a:r>
              <a:rPr lang="en-US" sz="5100" u="sng" dirty="0"/>
              <a:t>Dose</a:t>
            </a:r>
            <a:r>
              <a:rPr lang="en-US" sz="5100" dirty="0"/>
              <a:t> – 300 mg twice per day </a:t>
            </a:r>
          </a:p>
        </p:txBody>
      </p:sp>
    </p:spTree>
    <p:extLst>
      <p:ext uri="{BB962C8B-B14F-4D97-AF65-F5344CB8AC3E}">
        <p14:creationId xmlns:p14="http://schemas.microsoft.com/office/powerpoint/2010/main" val="805263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C4DE54-D42F-8ACA-D15A-9A412D7B3497}"/>
              </a:ext>
            </a:extLst>
          </p:cNvPr>
          <p:cNvSpPr txBox="1"/>
          <p:nvPr/>
        </p:nvSpPr>
        <p:spPr>
          <a:xfrm>
            <a:off x="781464" y="487237"/>
            <a:ext cx="5314536" cy="528764"/>
          </a:xfrm>
          <a:prstGeom prst="rect">
            <a:avLst/>
          </a:prstGeom>
        </p:spPr>
        <p:txBody>
          <a:bodyPr vert="horz" lIns="91440" tIns="45720" rIns="91440" bIns="45720" rtlCol="0" anchor="ctr">
            <a:normAutofit fontScale="850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n-ea"/>
                <a:cs typeface="+mn-cs"/>
              </a:rPr>
              <a:t>RHODIOLA ROSEA</a:t>
            </a:r>
          </a:p>
        </p:txBody>
      </p:sp>
      <p:sp>
        <p:nvSpPr>
          <p:cNvPr id="3" name="Content Placeholder 2">
            <a:extLst>
              <a:ext uri="{FF2B5EF4-FFF2-40B4-BE49-F238E27FC236}">
                <a16:creationId xmlns:a16="http://schemas.microsoft.com/office/drawing/2014/main" id="{8A445C7A-3BB9-FD49-B9D8-B95727DA5E5A}"/>
              </a:ext>
            </a:extLst>
          </p:cNvPr>
          <p:cNvSpPr>
            <a:spLocks noGrp="1"/>
          </p:cNvSpPr>
          <p:nvPr>
            <p:ph idx="1"/>
          </p:nvPr>
        </p:nvSpPr>
        <p:spPr>
          <a:xfrm>
            <a:off x="191910" y="1016001"/>
            <a:ext cx="6615289" cy="4296037"/>
          </a:xfrm>
        </p:spPr>
        <p:txBody>
          <a:bodyPr vert="horz" lIns="91440" tIns="45720" rIns="91440" bIns="45720" rtlCol="0" anchor="t">
            <a:noAutofit/>
          </a:bodyPr>
          <a:lstStyle/>
          <a:p>
            <a:pPr marL="0" indent="0">
              <a:buNone/>
            </a:pPr>
            <a:r>
              <a:rPr lang="en-US" dirty="0"/>
              <a:t>Stress, energy, stamina, memory </a:t>
            </a:r>
          </a:p>
          <a:p>
            <a:pPr marL="0" indent="0">
              <a:buNone/>
            </a:pPr>
            <a:r>
              <a:rPr lang="en-US" dirty="0"/>
              <a:t>	Supplement</a:t>
            </a:r>
          </a:p>
          <a:p>
            <a:pPr marL="0" indent="0">
              <a:buNone/>
            </a:pPr>
            <a:r>
              <a:rPr lang="en-US" dirty="0"/>
              <a:t>	Tincture</a:t>
            </a:r>
          </a:p>
          <a:p>
            <a:pPr marL="0" indent="0">
              <a:buNone/>
            </a:pPr>
            <a:r>
              <a:rPr lang="en-US" dirty="0"/>
              <a:t>	Powdered extract</a:t>
            </a:r>
          </a:p>
          <a:p>
            <a:pPr marL="0" indent="0">
              <a:buNone/>
            </a:pPr>
            <a:r>
              <a:rPr lang="en-US" u="sng" dirty="0"/>
              <a:t>Best Friends</a:t>
            </a:r>
          </a:p>
          <a:p>
            <a:pPr marL="0" indent="0">
              <a:buNone/>
            </a:pPr>
            <a:r>
              <a:rPr lang="en-US" dirty="0"/>
              <a:t>          Lions mane, </a:t>
            </a:r>
            <a:r>
              <a:rPr lang="en-US" dirty="0" err="1"/>
              <a:t>cacoa</a:t>
            </a:r>
            <a:r>
              <a:rPr lang="en-US" dirty="0"/>
              <a:t>, honey</a:t>
            </a:r>
            <a:endParaRPr lang="en-US" u="sng" dirty="0"/>
          </a:p>
          <a:p>
            <a:pPr marL="0" indent="0">
              <a:buNone/>
            </a:pPr>
            <a:r>
              <a:rPr lang="en-US" u="sng" dirty="0"/>
              <a:t>Dose</a:t>
            </a:r>
          </a:p>
          <a:p>
            <a:pPr marL="0" indent="0">
              <a:buNone/>
            </a:pPr>
            <a:r>
              <a:rPr lang="en-US" dirty="0"/>
              <a:t>Supplement 200 mg twice per day </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flowers&#10;&#10;Description automatically generated with low confidence">
            <a:extLst>
              <a:ext uri="{FF2B5EF4-FFF2-40B4-BE49-F238E27FC236}">
                <a16:creationId xmlns:a16="http://schemas.microsoft.com/office/drawing/2014/main" id="{5C8B6A89-8CF7-F81D-56ED-63A5485701E7}"/>
              </a:ext>
            </a:extLst>
          </p:cNvPr>
          <p:cNvPicPr>
            <a:picLocks noChangeAspect="1"/>
          </p:cNvPicPr>
          <p:nvPr/>
        </p:nvPicPr>
        <p:blipFill rotWithShape="1">
          <a:blip r:embed="rId2"/>
          <a:srcRect l="11124" r="4673"/>
          <a:stretch/>
        </p:blipFill>
        <p:spPr>
          <a:xfrm>
            <a:off x="6685554" y="197905"/>
            <a:ext cx="5235452" cy="5440451"/>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0891055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E106-78A1-C94F-99A8-DFAC7223FE4F}"/>
              </a:ext>
            </a:extLst>
          </p:cNvPr>
          <p:cNvSpPr>
            <a:spLocks noGrp="1"/>
          </p:cNvSpPr>
          <p:nvPr>
            <p:ph type="title"/>
          </p:nvPr>
        </p:nvSpPr>
        <p:spPr/>
        <p:txBody>
          <a:bodyPr/>
          <a:lstStyle/>
          <a:p>
            <a:r>
              <a:rPr lang="en-US" dirty="0"/>
              <a:t>Diagnosing Dystonia Can be a Challenge</a:t>
            </a:r>
          </a:p>
        </p:txBody>
      </p:sp>
      <p:sp>
        <p:nvSpPr>
          <p:cNvPr id="3" name="Content Placeholder 2">
            <a:extLst>
              <a:ext uri="{FF2B5EF4-FFF2-40B4-BE49-F238E27FC236}">
                <a16:creationId xmlns:a16="http://schemas.microsoft.com/office/drawing/2014/main" id="{E42FA87E-C580-6447-8931-CB9306D7CC64}"/>
              </a:ext>
            </a:extLst>
          </p:cNvPr>
          <p:cNvSpPr>
            <a:spLocks noGrp="1"/>
          </p:cNvSpPr>
          <p:nvPr>
            <p:ph idx="1"/>
          </p:nvPr>
        </p:nvSpPr>
        <p:spPr>
          <a:xfrm>
            <a:off x="179882" y="1825625"/>
            <a:ext cx="11173918" cy="4351338"/>
          </a:xfrm>
        </p:spPr>
        <p:txBody>
          <a:bodyPr>
            <a:normAutofit/>
          </a:bodyPr>
          <a:lstStyle/>
          <a:p>
            <a:pPr eaLnBrk="1" hangingPunct="1">
              <a:lnSpc>
                <a:spcPct val="90000"/>
              </a:lnSpc>
              <a:buFontTx/>
              <a:buNone/>
              <a:defRPr/>
            </a:pPr>
            <a:r>
              <a:rPr lang="en-US" sz="3200" dirty="0"/>
              <a:t>Through increased dystonia awareness, the diagnosis is being made more rapidly than in the past but still up to 3 years post onset of symptoms</a:t>
            </a:r>
          </a:p>
          <a:p>
            <a:pPr eaLnBrk="1" hangingPunct="1">
              <a:lnSpc>
                <a:spcPct val="90000"/>
              </a:lnSpc>
              <a:buFontTx/>
              <a:buNone/>
              <a:defRPr/>
            </a:pPr>
            <a:r>
              <a:rPr lang="en-US" sz="3200" dirty="0"/>
              <a:t>80% of patients consulted their family doctor but only 10% were diagnosed by that doctor</a:t>
            </a:r>
          </a:p>
          <a:p>
            <a:pPr eaLnBrk="1" hangingPunct="1">
              <a:lnSpc>
                <a:spcPct val="90000"/>
              </a:lnSpc>
              <a:buFontTx/>
              <a:buNone/>
              <a:defRPr/>
            </a:pPr>
            <a:r>
              <a:rPr lang="en-US" sz="3200" dirty="0"/>
              <a:t>Many recognized by physical or occupational therapist</a:t>
            </a:r>
          </a:p>
          <a:p>
            <a:pPr eaLnBrk="1" hangingPunct="1">
              <a:lnSpc>
                <a:spcPct val="90000"/>
              </a:lnSpc>
              <a:buFontTx/>
              <a:buNone/>
              <a:defRPr/>
            </a:pPr>
            <a:r>
              <a:rPr lang="en-US" sz="3200" dirty="0"/>
              <a:t>Most were given the misdiagnosis of psychogenic cause at some point before the dystonia was correctly diagnosed</a:t>
            </a:r>
          </a:p>
        </p:txBody>
      </p:sp>
    </p:spTree>
    <p:extLst>
      <p:ext uri="{BB962C8B-B14F-4D97-AF65-F5344CB8AC3E}">
        <p14:creationId xmlns:p14="http://schemas.microsoft.com/office/powerpoint/2010/main" val="7649420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32EED-398D-5A39-50F9-483BB2E9617E}"/>
              </a:ext>
            </a:extLst>
          </p:cNvPr>
          <p:cNvSpPr txBox="1"/>
          <p:nvPr/>
        </p:nvSpPr>
        <p:spPr>
          <a:xfrm>
            <a:off x="781464" y="481518"/>
            <a:ext cx="5314536" cy="14430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Light" panose="020F0302020204030204"/>
                <a:ea typeface="+mn-ea"/>
                <a:cs typeface="+mn-cs"/>
              </a:rPr>
              <a:t>HOLY BASIL (</a:t>
            </a:r>
            <a:r>
              <a:rPr kumimoji="0" lang="en-US" sz="4400" b="1" i="0" u="none" strike="noStrike" kern="1200" cap="none" spc="0" normalizeH="0" baseline="0" noProof="0" dirty="0" err="1">
                <a:ln>
                  <a:noFill/>
                </a:ln>
                <a:solidFill>
                  <a:prstClr val="white"/>
                </a:solidFill>
                <a:effectLst/>
                <a:uLnTx/>
                <a:uFillTx/>
                <a:latin typeface="Calibri Light" panose="020F0302020204030204"/>
                <a:ea typeface="+mn-ea"/>
                <a:cs typeface="+mn-cs"/>
              </a:rPr>
              <a:t>Tulsi</a:t>
            </a:r>
            <a:r>
              <a:rPr kumimoji="0" lang="en-US" sz="4400" b="0" i="0" u="none" strike="noStrike" kern="1200" cap="none" spc="0" normalizeH="0" baseline="0" noProof="0" dirty="0">
                <a:ln>
                  <a:noFill/>
                </a:ln>
                <a:solidFill>
                  <a:prstClr val="white"/>
                </a:solidFill>
                <a:effectLst/>
                <a:uLnTx/>
                <a:uFillTx/>
                <a:latin typeface="Calibri Light" panose="020F0302020204030204"/>
                <a:ea typeface="+mn-ea"/>
                <a:cs typeface="+mn-cs"/>
              </a:rPr>
              <a:t>)</a:t>
            </a:r>
          </a:p>
        </p:txBody>
      </p:sp>
      <p:sp>
        <p:nvSpPr>
          <p:cNvPr id="3" name="Content Placeholder 2">
            <a:extLst>
              <a:ext uri="{FF2B5EF4-FFF2-40B4-BE49-F238E27FC236}">
                <a16:creationId xmlns:a16="http://schemas.microsoft.com/office/drawing/2014/main" id="{79964BEC-3860-114A-92FB-CBA65E18A863}"/>
              </a:ext>
            </a:extLst>
          </p:cNvPr>
          <p:cNvSpPr>
            <a:spLocks noGrp="1"/>
          </p:cNvSpPr>
          <p:nvPr>
            <p:ph idx="1"/>
          </p:nvPr>
        </p:nvSpPr>
        <p:spPr>
          <a:xfrm>
            <a:off x="327378" y="1625599"/>
            <a:ext cx="6255402" cy="4357511"/>
          </a:xfrm>
        </p:spPr>
        <p:txBody>
          <a:bodyPr vert="horz" lIns="91440" tIns="45720" rIns="91440" bIns="45720" rtlCol="0" anchor="t">
            <a:normAutofit fontScale="85000" lnSpcReduction="20000"/>
          </a:bodyPr>
          <a:lstStyle/>
          <a:p>
            <a:pPr marL="0"/>
            <a:r>
              <a:rPr lang="en-US" sz="3600" dirty="0"/>
              <a:t>Stress, </a:t>
            </a:r>
            <a:r>
              <a:rPr lang="en-US" sz="4000" dirty="0"/>
              <a:t>Anxiety</a:t>
            </a:r>
            <a:r>
              <a:rPr lang="en-US" sz="3600" dirty="0"/>
              <a:t>, Mood, Digestion</a:t>
            </a:r>
          </a:p>
          <a:p>
            <a:pPr marL="0"/>
            <a:r>
              <a:rPr lang="en-US" sz="3600" dirty="0"/>
              <a:t>	Tea</a:t>
            </a:r>
          </a:p>
          <a:p>
            <a:pPr marL="0"/>
            <a:r>
              <a:rPr lang="en-US" sz="3600" dirty="0"/>
              <a:t>	Liquid tincture</a:t>
            </a:r>
          </a:p>
          <a:p>
            <a:pPr marL="0"/>
            <a:r>
              <a:rPr lang="en-US" sz="3600" dirty="0"/>
              <a:t>	Supplement</a:t>
            </a:r>
          </a:p>
          <a:p>
            <a:pPr marL="0"/>
            <a:r>
              <a:rPr lang="en-US" sz="3600" u="sng" dirty="0"/>
              <a:t>Best Friends</a:t>
            </a:r>
          </a:p>
          <a:p>
            <a:pPr marL="0"/>
            <a:r>
              <a:rPr lang="en-US" sz="3600" dirty="0" err="1"/>
              <a:t>Reishi,ashwagandha</a:t>
            </a:r>
            <a:r>
              <a:rPr lang="en-US" sz="3600" dirty="0"/>
              <a:t>, black pepper, ginger, </a:t>
            </a:r>
            <a:r>
              <a:rPr lang="en-US" sz="3600" dirty="0" err="1"/>
              <a:t>hawthorne</a:t>
            </a:r>
            <a:r>
              <a:rPr lang="en-US" sz="3600" dirty="0"/>
              <a:t> berry </a:t>
            </a:r>
          </a:p>
          <a:p>
            <a:pPr marL="0"/>
            <a:r>
              <a:rPr lang="en-US" sz="3600" u="sng" dirty="0"/>
              <a:t>Dose</a:t>
            </a:r>
          </a:p>
          <a:p>
            <a:pPr marL="0"/>
            <a:r>
              <a:rPr lang="en-US" sz="3600" dirty="0"/>
              <a:t>500 mg </a:t>
            </a:r>
          </a:p>
          <a:p>
            <a:pPr marL="0"/>
            <a:endParaRPr lang="en-US" sz="15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utdoor, grass, plant, leaf&#10;&#10;Description automatically generated">
            <a:extLst>
              <a:ext uri="{FF2B5EF4-FFF2-40B4-BE49-F238E27FC236}">
                <a16:creationId xmlns:a16="http://schemas.microsoft.com/office/drawing/2014/main" id="{5FD3C432-173D-37D2-F210-1A9E9CCCBCB3}"/>
              </a:ext>
            </a:extLst>
          </p:cNvPr>
          <p:cNvPicPr>
            <a:picLocks noChangeAspect="1"/>
          </p:cNvPicPr>
          <p:nvPr/>
        </p:nvPicPr>
        <p:blipFill rotWithShape="1">
          <a:blip r:embed="rId2"/>
          <a:srcRect t="12531" b="12390"/>
          <a:stretch/>
        </p:blipFill>
        <p:spPr>
          <a:xfrm>
            <a:off x="6942667" y="685684"/>
            <a:ext cx="4782009" cy="4969253"/>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58921719"/>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D814-D92D-FF4A-B69F-1D173DB5FFF1}"/>
              </a:ext>
            </a:extLst>
          </p:cNvPr>
          <p:cNvSpPr>
            <a:spLocks noGrp="1"/>
          </p:cNvSpPr>
          <p:nvPr>
            <p:ph type="title"/>
          </p:nvPr>
        </p:nvSpPr>
        <p:spPr/>
        <p:txBody>
          <a:bodyPr/>
          <a:lstStyle/>
          <a:p>
            <a:r>
              <a:rPr lang="en-US" b="1" dirty="0"/>
              <a:t>Joan Hogan RD</a:t>
            </a:r>
          </a:p>
        </p:txBody>
      </p:sp>
      <p:sp>
        <p:nvSpPr>
          <p:cNvPr id="3" name="Content Placeholder 2">
            <a:extLst>
              <a:ext uri="{FF2B5EF4-FFF2-40B4-BE49-F238E27FC236}">
                <a16:creationId xmlns:a16="http://schemas.microsoft.com/office/drawing/2014/main" id="{308CF642-CD4B-6747-9723-2E795E0AC884}"/>
              </a:ext>
            </a:extLst>
          </p:cNvPr>
          <p:cNvSpPr>
            <a:spLocks noGrp="1"/>
          </p:cNvSpPr>
          <p:nvPr>
            <p:ph idx="1"/>
          </p:nvPr>
        </p:nvSpPr>
        <p:spPr/>
        <p:txBody>
          <a:bodyPr>
            <a:normAutofit/>
          </a:bodyPr>
          <a:lstStyle/>
          <a:p>
            <a:r>
              <a:rPr lang="en-US" sz="4000" dirty="0" err="1"/>
              <a:t>Vegitrd@gmail.com</a:t>
            </a:r>
            <a:endParaRPr lang="en-US" sz="4000" dirty="0"/>
          </a:p>
        </p:txBody>
      </p:sp>
    </p:spTree>
    <p:extLst>
      <p:ext uri="{BB962C8B-B14F-4D97-AF65-F5344CB8AC3E}">
        <p14:creationId xmlns:p14="http://schemas.microsoft.com/office/powerpoint/2010/main" val="417969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1FB2-CF2C-6B42-BCB0-2D76DFBAF49A}"/>
              </a:ext>
            </a:extLst>
          </p:cNvPr>
          <p:cNvSpPr>
            <a:spLocks noGrp="1"/>
          </p:cNvSpPr>
          <p:nvPr>
            <p:ph type="title"/>
          </p:nvPr>
        </p:nvSpPr>
        <p:spPr/>
        <p:txBody>
          <a:bodyPr/>
          <a:lstStyle/>
          <a:p>
            <a:r>
              <a:rPr lang="en-US" dirty="0"/>
              <a:t>Tom Seaman</a:t>
            </a:r>
          </a:p>
        </p:txBody>
      </p:sp>
      <p:sp>
        <p:nvSpPr>
          <p:cNvPr id="3" name="Content Placeholder 2">
            <a:extLst>
              <a:ext uri="{FF2B5EF4-FFF2-40B4-BE49-F238E27FC236}">
                <a16:creationId xmlns:a16="http://schemas.microsoft.com/office/drawing/2014/main" id="{875D15E3-2A7D-B144-8F4B-414FD5192E9B}"/>
              </a:ext>
            </a:extLst>
          </p:cNvPr>
          <p:cNvSpPr>
            <a:spLocks noGrp="1"/>
          </p:cNvSpPr>
          <p:nvPr>
            <p:ph idx="1"/>
          </p:nvPr>
        </p:nvSpPr>
        <p:spPr>
          <a:xfrm>
            <a:off x="838200" y="1825625"/>
            <a:ext cx="10674246" cy="4351338"/>
          </a:xfrm>
        </p:spPr>
        <p:txBody>
          <a:bodyPr/>
          <a:lstStyle/>
          <a:p>
            <a:r>
              <a:rPr lang="en-US" dirty="0"/>
              <a:t>Life Coach, author  and Support Person</a:t>
            </a:r>
          </a:p>
          <a:p>
            <a:endParaRPr lang="en-US" dirty="0"/>
          </a:p>
          <a:p>
            <a:r>
              <a:rPr lang="en-US" sz="3600" dirty="0"/>
              <a:t>“Every step toward your goal is just as important as the goal itself”</a:t>
            </a:r>
          </a:p>
          <a:p>
            <a:pPr marL="0" indent="0">
              <a:buNone/>
            </a:pPr>
            <a:r>
              <a:rPr lang="en-US" sz="3600" dirty="0"/>
              <a:t> “Never give up- Never stop climbing toward your goal”</a:t>
            </a:r>
          </a:p>
          <a:p>
            <a:pPr marL="0" indent="0">
              <a:buNone/>
            </a:pPr>
            <a:endParaRPr lang="en-US" dirty="0"/>
          </a:p>
          <a:p>
            <a:pPr marL="0" indent="0">
              <a:buNone/>
            </a:pPr>
            <a:r>
              <a:rPr lang="en-US" b="1" dirty="0" err="1"/>
              <a:t>TomSeamanCoaching.com</a:t>
            </a:r>
            <a:endParaRPr lang="en-US" b="1" dirty="0"/>
          </a:p>
          <a:p>
            <a:endParaRPr lang="en-US" dirty="0"/>
          </a:p>
          <a:p>
            <a:endParaRPr lang="en-US" dirty="0"/>
          </a:p>
        </p:txBody>
      </p:sp>
    </p:spTree>
    <p:extLst>
      <p:ext uri="{BB962C8B-B14F-4D97-AF65-F5344CB8AC3E}">
        <p14:creationId xmlns:p14="http://schemas.microsoft.com/office/powerpoint/2010/main" val="2700220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atrick Hogan…"/>
          <p:cNvSpPr txBox="1"/>
          <p:nvPr/>
        </p:nvSpPr>
        <p:spPr>
          <a:xfrm>
            <a:off x="137084" y="1187361"/>
            <a:ext cx="10340331" cy="4483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defTabSz="228600">
              <a:defRPr sz="7200" b="1">
                <a:latin typeface="Helvetica Neue"/>
                <a:ea typeface="Helvetica Neue"/>
                <a:cs typeface="Helvetica Neue"/>
                <a:sym typeface="Helvetica Neue"/>
              </a:defRPr>
            </a:pPr>
            <a:r>
              <a:rPr sz="3600" dirty="0"/>
              <a:t>Patrick Hogan</a:t>
            </a:r>
          </a:p>
          <a:p>
            <a:pPr defTabSz="228600">
              <a:defRPr sz="7200" b="1">
                <a:latin typeface="Helvetica Neue"/>
                <a:ea typeface="Helvetica Neue"/>
                <a:cs typeface="Helvetica Neue"/>
                <a:sym typeface="Helvetica Neue"/>
              </a:defRPr>
            </a:pPr>
            <a:r>
              <a:rPr lang="en-US" sz="3600" dirty="0"/>
              <a:t>Restorative </a:t>
            </a:r>
            <a:r>
              <a:rPr sz="3600" dirty="0"/>
              <a:t>Movement and Life Coach</a:t>
            </a:r>
            <a:endParaRPr lang="en-US" sz="3600" dirty="0"/>
          </a:p>
          <a:p>
            <a:pPr defTabSz="228600">
              <a:defRPr sz="7200" b="1">
                <a:latin typeface="Helvetica Neue"/>
                <a:ea typeface="Helvetica Neue"/>
                <a:cs typeface="Helvetica Neue"/>
                <a:sym typeface="Helvetica Neue"/>
              </a:defRPr>
            </a:pPr>
            <a:r>
              <a:rPr sz="3600" dirty="0"/>
              <a:t> </a:t>
            </a:r>
          </a:p>
          <a:p>
            <a:pPr defTabSz="228600">
              <a:defRPr sz="7200" b="1">
                <a:latin typeface="Helvetica Neue"/>
                <a:ea typeface="Helvetica Neue"/>
                <a:cs typeface="Helvetica Neue"/>
                <a:sym typeface="Helvetica Neue"/>
              </a:defRPr>
            </a:pPr>
            <a:r>
              <a:rPr sz="3600" dirty="0"/>
              <a:t>In Aligned Movement </a:t>
            </a:r>
            <a:r>
              <a:rPr lang="en-US" sz="3600" dirty="0"/>
              <a:t>(IAM)</a:t>
            </a:r>
            <a:endParaRPr sz="3600" dirty="0"/>
          </a:p>
          <a:p>
            <a:pPr defTabSz="228600">
              <a:defRPr sz="7200">
                <a:latin typeface="Helvetica Neue"/>
                <a:ea typeface="Helvetica Neue"/>
                <a:cs typeface="Helvetica Neue"/>
                <a:sym typeface="Helvetica Neue"/>
              </a:defRPr>
            </a:pPr>
            <a:endParaRPr sz="3600" dirty="0"/>
          </a:p>
          <a:p>
            <a:pPr defTabSz="228600">
              <a:defRPr sz="7200" b="1">
                <a:latin typeface="Helvetica Neue"/>
                <a:ea typeface="Helvetica Neue"/>
                <a:cs typeface="Helvetica Neue"/>
                <a:sym typeface="Helvetica Neue"/>
              </a:defRPr>
            </a:pPr>
            <a:r>
              <a:rPr sz="3600" dirty="0" err="1"/>
              <a:t>www.inalignedmovement.com</a:t>
            </a:r>
            <a:endParaRPr sz="3600" dirty="0"/>
          </a:p>
          <a:p>
            <a:pPr defTabSz="228600">
              <a:defRPr sz="7200" b="1">
                <a:latin typeface="Helvetica Neue"/>
                <a:ea typeface="Helvetica Neue"/>
                <a:cs typeface="Helvetica Neue"/>
                <a:sym typeface="Helvetica Neue"/>
              </a:defRPr>
            </a:pPr>
            <a:endParaRPr sz="3600" dirty="0"/>
          </a:p>
          <a:p>
            <a:pPr defTabSz="228600">
              <a:defRPr sz="7200" b="1">
                <a:latin typeface="Helvetica Neue"/>
                <a:ea typeface="Helvetica Neue"/>
                <a:cs typeface="Helvetica Neue"/>
                <a:sym typeface="Helvetica Neue"/>
              </a:defRPr>
            </a:pPr>
            <a:r>
              <a:rPr sz="3600" dirty="0"/>
              <a:t>Feel free to contact </a:t>
            </a:r>
            <a:r>
              <a:rPr lang="en-US" sz="3600" dirty="0"/>
              <a:t>for </a:t>
            </a:r>
            <a:r>
              <a:rPr sz="3600" dirty="0"/>
              <a:t>free initial consultation.</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07F2-211B-CB4D-807C-FE6B086D4D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13BB13-06F7-EF42-BCA2-8C064C60D3FA}"/>
              </a:ext>
            </a:extLst>
          </p:cNvPr>
          <p:cNvSpPr>
            <a:spLocks noGrp="1"/>
          </p:cNvSpPr>
          <p:nvPr>
            <p:ph idx="1"/>
          </p:nvPr>
        </p:nvSpPr>
        <p:spPr/>
        <p:txBody>
          <a:bodyPr>
            <a:normAutofit/>
          </a:bodyPr>
          <a:lstStyle/>
          <a:p>
            <a:r>
              <a:rPr lang="en-US" sz="4400" dirty="0"/>
              <a:t>Dr Patrick Hogan</a:t>
            </a:r>
          </a:p>
          <a:p>
            <a:endParaRPr lang="en-US" sz="4400" dirty="0"/>
          </a:p>
          <a:p>
            <a:r>
              <a:rPr lang="en-US" sz="4400" dirty="0" err="1"/>
              <a:t>Hoganpsn@aol.com</a:t>
            </a:r>
            <a:endParaRPr lang="en-US" sz="4400" dirty="0"/>
          </a:p>
        </p:txBody>
      </p:sp>
    </p:spTree>
    <p:extLst>
      <p:ext uri="{BB962C8B-B14F-4D97-AF65-F5344CB8AC3E}">
        <p14:creationId xmlns:p14="http://schemas.microsoft.com/office/powerpoint/2010/main" val="4203099306"/>
      </p:ext>
    </p:extLst>
  </p:cSld>
  <p:clrMapOvr>
    <a:masterClrMapping/>
  </p:clrMapOvr>
  <mc:AlternateContent xmlns:mc="http://schemas.openxmlformats.org/markup-compatibility/2006" xmlns:p14="http://schemas.microsoft.com/office/powerpoint/2010/main">
    <mc:Choice Requires="p14">
      <p:transition spd="slow" p14:dur="1500">
        <p:wipe/>
        <p:sndAc>
          <p:stSnd>
            <p:snd r:embed="rId2" name="whoosh.wav"/>
          </p:stSnd>
        </p:sndAc>
      </p:transition>
    </mc:Choice>
    <mc:Fallback xmlns="">
      <p:transition spd="slow">
        <p:wipe/>
        <p:sndAc>
          <p:stSnd>
            <p:snd r:embed="rId4" name="whoosh.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5789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B0949B-417B-1E23-F12A-F97D30F5AAEB}"/>
              </a:ext>
            </a:extLst>
          </p:cNvPr>
          <p:cNvSpPr>
            <a:spLocks noGrp="1"/>
          </p:cNvSpPr>
          <p:nvPr>
            <p:ph type="title"/>
          </p:nvPr>
        </p:nvSpPr>
        <p:spPr>
          <a:xfrm>
            <a:off x="838198" y="0"/>
            <a:ext cx="10515601" cy="1240971"/>
          </a:xfrm>
        </p:spPr>
        <p:txBody>
          <a:bodyPr>
            <a:noAutofit/>
          </a:bodyPr>
          <a:lstStyle/>
          <a:p>
            <a:r>
              <a:rPr lang="en-US" sz="6000" b="1" dirty="0"/>
              <a:t>Dystonia</a:t>
            </a:r>
          </a:p>
        </p:txBody>
      </p:sp>
      <p:pic>
        <p:nvPicPr>
          <p:cNvPr id="9" name="Picture 8">
            <a:extLst>
              <a:ext uri="{FF2B5EF4-FFF2-40B4-BE49-F238E27FC236}">
                <a16:creationId xmlns:a16="http://schemas.microsoft.com/office/drawing/2014/main" id="{2BBA9BEE-8B5E-45C2-2739-845BA376E957}"/>
              </a:ext>
            </a:extLst>
          </p:cNvPr>
          <p:cNvPicPr>
            <a:picLocks noChangeAspect="1"/>
          </p:cNvPicPr>
          <p:nvPr/>
        </p:nvPicPr>
        <p:blipFill>
          <a:blip r:embed="rId2">
            <a:alphaModFix amt="50000"/>
            <a:extLst>
              <a:ext uri="{837473B0-CC2E-450A-ABE3-18F120FF3D39}">
                <a1611:picAttrSrcUrl xmlns:a1611="http://schemas.microsoft.com/office/drawing/2016/11/main" r:id="rId3"/>
              </a:ext>
            </a:extLst>
          </a:blip>
          <a:stretch>
            <a:fillRect/>
          </a:stretch>
        </p:blipFill>
        <p:spPr>
          <a:xfrm>
            <a:off x="5747656" y="2451488"/>
            <a:ext cx="6858000" cy="4642804"/>
          </a:xfrm>
          <a:prstGeom prst="rect">
            <a:avLst/>
          </a:prstGeom>
        </p:spPr>
      </p:pic>
      <p:sp>
        <p:nvSpPr>
          <p:cNvPr id="10" name="TextBox 9">
            <a:extLst>
              <a:ext uri="{FF2B5EF4-FFF2-40B4-BE49-F238E27FC236}">
                <a16:creationId xmlns:a16="http://schemas.microsoft.com/office/drawing/2014/main" id="{ED2F3B84-93E2-A3D8-5F19-995C8BB36404}"/>
              </a:ext>
            </a:extLst>
          </p:cNvPr>
          <p:cNvSpPr txBox="1"/>
          <p:nvPr/>
        </p:nvSpPr>
        <p:spPr>
          <a:xfrm>
            <a:off x="1553534" y="7564400"/>
            <a:ext cx="6858000" cy="230832"/>
          </a:xfrm>
          <a:prstGeom prst="rect">
            <a:avLst/>
          </a:prstGeom>
          <a:noFill/>
        </p:spPr>
        <p:txBody>
          <a:bodyPr wrap="square" rtlCol="0">
            <a:spAutoFit/>
          </a:bodyPr>
          <a:lstStyle/>
          <a:p>
            <a:r>
              <a:rPr lang="en-US" sz="900">
                <a:hlinkClick r:id="rId3" tooltip="https://www.neurobureau.org/galleries/brain-art-competition-2011/"/>
              </a:rPr>
              <a:t>This Photo</a:t>
            </a:r>
            <a:r>
              <a:rPr lang="en-US" sz="900"/>
              <a:t> by Unknown Author is licensed under </a:t>
            </a:r>
            <a:r>
              <a:rPr lang="en-US" sz="900">
                <a:hlinkClick r:id="rId4" tooltip="https://creativecommons.org/licenses/by-sa/3.0/"/>
              </a:rPr>
              <a:t>CC BY-SA</a:t>
            </a:r>
            <a:endParaRPr lang="en-US" sz="900"/>
          </a:p>
        </p:txBody>
      </p:sp>
      <p:sp>
        <p:nvSpPr>
          <p:cNvPr id="6" name="Content Placeholder 5">
            <a:extLst>
              <a:ext uri="{FF2B5EF4-FFF2-40B4-BE49-F238E27FC236}">
                <a16:creationId xmlns:a16="http://schemas.microsoft.com/office/drawing/2014/main" id="{BD13683D-D2D3-3E73-9A31-AF644342A31D}"/>
              </a:ext>
            </a:extLst>
          </p:cNvPr>
          <p:cNvSpPr>
            <a:spLocks noGrp="1"/>
          </p:cNvSpPr>
          <p:nvPr>
            <p:ph idx="1"/>
          </p:nvPr>
        </p:nvSpPr>
        <p:spPr>
          <a:xfrm>
            <a:off x="212343" y="1210517"/>
            <a:ext cx="10515600" cy="4351338"/>
          </a:xfrm>
        </p:spPr>
        <p:txBody>
          <a:bodyPr>
            <a:normAutofit/>
          </a:bodyPr>
          <a:lstStyle/>
          <a:p>
            <a:r>
              <a:rPr lang="en-US" sz="4400" b="1" dirty="0"/>
              <a:t>Origin in multiple brain regions including the basal ganglia, thalamus, midbrain, cortex and cerebellum</a:t>
            </a:r>
          </a:p>
          <a:p>
            <a:pPr marL="0" indent="0">
              <a:buNone/>
            </a:pPr>
            <a:endParaRPr lang="en-US" sz="4400" dirty="0"/>
          </a:p>
          <a:p>
            <a:r>
              <a:rPr lang="en-US" sz="4400" b="1" dirty="0"/>
              <a:t>Considered a </a:t>
            </a:r>
          </a:p>
          <a:p>
            <a:pPr marL="0" indent="0">
              <a:buNone/>
            </a:pPr>
            <a:r>
              <a:rPr lang="en-US" sz="4400" b="1" dirty="0"/>
              <a:t>network disorder</a:t>
            </a:r>
          </a:p>
        </p:txBody>
      </p:sp>
    </p:spTree>
    <p:extLst>
      <p:ext uri="{BB962C8B-B14F-4D97-AF65-F5344CB8AC3E}">
        <p14:creationId xmlns:p14="http://schemas.microsoft.com/office/powerpoint/2010/main" val="29346886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 IS DYSTONIA">
            <a:extLst>
              <a:ext uri="{FF2B5EF4-FFF2-40B4-BE49-F238E27FC236}">
                <a16:creationId xmlns:a16="http://schemas.microsoft.com/office/drawing/2014/main" id="{8ABB422D-CEB3-764E-B581-320F57F46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73780"/>
            <a:ext cx="8958262" cy="5438749"/>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741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5FEC-99A4-D14E-B965-4C00C5CBCC8C}"/>
              </a:ext>
            </a:extLst>
          </p:cNvPr>
          <p:cNvSpPr>
            <a:spLocks noGrp="1"/>
          </p:cNvSpPr>
          <p:nvPr>
            <p:ph type="title"/>
          </p:nvPr>
        </p:nvSpPr>
        <p:spPr/>
        <p:txBody>
          <a:bodyPr/>
          <a:lstStyle/>
          <a:p>
            <a:r>
              <a:rPr lang="en-US" dirty="0"/>
              <a:t>Focal Dystonia Types</a:t>
            </a:r>
          </a:p>
        </p:txBody>
      </p:sp>
      <p:sp>
        <p:nvSpPr>
          <p:cNvPr id="3" name="Content Placeholder 2">
            <a:extLst>
              <a:ext uri="{FF2B5EF4-FFF2-40B4-BE49-F238E27FC236}">
                <a16:creationId xmlns:a16="http://schemas.microsoft.com/office/drawing/2014/main" id="{F5A4525B-1DB5-ED47-BE25-1C53AEEB1AED}"/>
              </a:ext>
            </a:extLst>
          </p:cNvPr>
          <p:cNvSpPr>
            <a:spLocks noGrp="1"/>
          </p:cNvSpPr>
          <p:nvPr>
            <p:ph idx="1"/>
          </p:nvPr>
        </p:nvSpPr>
        <p:spPr/>
        <p:txBody>
          <a:bodyPr>
            <a:normAutofit/>
          </a:bodyPr>
          <a:lstStyle/>
          <a:p>
            <a:pPr marL="514350" indent="-514350">
              <a:buAutoNum type="arabicPeriod"/>
            </a:pPr>
            <a:r>
              <a:rPr lang="en-US" sz="4000" dirty="0"/>
              <a:t>Blepharospasm– involuntary eye movements</a:t>
            </a:r>
          </a:p>
          <a:p>
            <a:pPr marL="514350" indent="-514350">
              <a:buAutoNum type="arabicPeriod"/>
            </a:pPr>
            <a:r>
              <a:rPr lang="en-US" sz="4000" dirty="0"/>
              <a:t>Oral Mandibular– facial and jaw movements</a:t>
            </a:r>
          </a:p>
          <a:p>
            <a:pPr marL="514350" indent="-514350">
              <a:buAutoNum type="arabicPeriod"/>
            </a:pPr>
            <a:r>
              <a:rPr lang="en-US" sz="4000" dirty="0"/>
              <a:t>Laryngeal– tight or tremulous voice</a:t>
            </a:r>
          </a:p>
          <a:p>
            <a:pPr marL="514350" indent="-514350">
              <a:buAutoNum type="arabicPeriod"/>
            </a:pPr>
            <a:r>
              <a:rPr lang="en-US" sz="4000" dirty="0"/>
              <a:t>Cervical– head and neck twisting or tremor</a:t>
            </a:r>
          </a:p>
          <a:p>
            <a:pPr marL="514350" indent="-514350">
              <a:buAutoNum type="arabicPeriod"/>
            </a:pPr>
            <a:r>
              <a:rPr lang="en-US" sz="4000" dirty="0"/>
              <a:t>Limb Dystonia–  writer’s cramp dystonia, occupational dystonia, musician’s dystonia</a:t>
            </a:r>
          </a:p>
        </p:txBody>
      </p:sp>
    </p:spTree>
    <p:extLst>
      <p:ext uri="{BB962C8B-B14F-4D97-AF65-F5344CB8AC3E}">
        <p14:creationId xmlns:p14="http://schemas.microsoft.com/office/powerpoint/2010/main" val="9328022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A625-D35C-F54F-B014-CFE5182ED690}"/>
              </a:ext>
            </a:extLst>
          </p:cNvPr>
          <p:cNvSpPr>
            <a:spLocks noGrp="1"/>
          </p:cNvSpPr>
          <p:nvPr>
            <p:ph type="title"/>
          </p:nvPr>
        </p:nvSpPr>
        <p:spPr/>
        <p:txBody>
          <a:bodyPr/>
          <a:lstStyle/>
          <a:p>
            <a:r>
              <a:rPr lang="en-US" dirty="0"/>
              <a:t>Core Pathology of  focal Dystonia</a:t>
            </a:r>
          </a:p>
        </p:txBody>
      </p:sp>
      <p:sp>
        <p:nvSpPr>
          <p:cNvPr id="3" name="Content Placeholder 2">
            <a:extLst>
              <a:ext uri="{FF2B5EF4-FFF2-40B4-BE49-F238E27FC236}">
                <a16:creationId xmlns:a16="http://schemas.microsoft.com/office/drawing/2014/main" id="{8572BE2A-9187-0743-AB22-A7A271C4D601}"/>
              </a:ext>
            </a:extLst>
          </p:cNvPr>
          <p:cNvSpPr>
            <a:spLocks noGrp="1"/>
          </p:cNvSpPr>
          <p:nvPr>
            <p:ph idx="1"/>
          </p:nvPr>
        </p:nvSpPr>
        <p:spPr/>
        <p:txBody>
          <a:bodyPr/>
          <a:lstStyle/>
          <a:p>
            <a:r>
              <a:rPr lang="en-US" altLang="en-US" sz="3600" dirty="0"/>
              <a:t>Brain maladaptive plasticity is producing the excessive energy output to specific muscles</a:t>
            </a:r>
          </a:p>
          <a:p>
            <a:endParaRPr lang="en-US" altLang="en-US" dirty="0"/>
          </a:p>
          <a:p>
            <a:r>
              <a:rPr lang="en-US" altLang="en-US" sz="3600" dirty="0"/>
              <a:t>The problem lies in the the brain not  applying the brakes to functions that must be regulated to allow normal movements to occur</a:t>
            </a:r>
          </a:p>
          <a:p>
            <a:pPr marL="0" indent="0">
              <a:buNone/>
            </a:pPr>
            <a:endParaRPr lang="en-US" dirty="0"/>
          </a:p>
        </p:txBody>
      </p:sp>
    </p:spTree>
    <p:extLst>
      <p:ext uri="{BB962C8B-B14F-4D97-AF65-F5344CB8AC3E}">
        <p14:creationId xmlns:p14="http://schemas.microsoft.com/office/powerpoint/2010/main" val="16066665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ometric">
  <a:themeElements>
    <a:clrScheme name="Geometric">
      <a:dk1>
        <a:srgbClr val="2A3990"/>
      </a:dk1>
      <a:lt1>
        <a:srgbClr val="2A3990"/>
      </a:lt1>
      <a:dk2>
        <a:srgbClr val="A7A7A7"/>
      </a:dk2>
      <a:lt2>
        <a:srgbClr val="535353"/>
      </a:lt2>
      <a:accent1>
        <a:srgbClr val="212D74"/>
      </a:accent1>
      <a:accent2>
        <a:srgbClr val="3949AB"/>
      </a:accent2>
      <a:accent3>
        <a:srgbClr val="9C254D"/>
      </a:accent3>
      <a:accent4>
        <a:srgbClr val="D23369"/>
      </a:accent4>
      <a:accent5>
        <a:srgbClr val="F06292"/>
      </a:accent5>
      <a:accent6>
        <a:srgbClr val="7890CD"/>
      </a:accent6>
      <a:hlink>
        <a:srgbClr val="0000FF"/>
      </a:hlink>
      <a:folHlink>
        <a:srgbClr val="FF00FF"/>
      </a:folHlink>
    </a:clrScheme>
    <a:fontScheme name="Geometric">
      <a:majorFont>
        <a:latin typeface="Arial"/>
        <a:ea typeface="Arial"/>
        <a:cs typeface="Arial"/>
      </a:majorFont>
      <a:minorFont>
        <a:latin typeface="Helvetica"/>
        <a:ea typeface="Helvetica"/>
        <a:cs typeface="Helvetica"/>
      </a:minorFont>
    </a:fontScheme>
    <a:fmtScheme name="Geometr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A399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N powerpoint template 2" id="{C750FB01-25D9-1F40-A16A-967C4F4082CA}" vid="{A70974DD-3897-AB48-9D69-ADD08DECD290}"/>
    </a:ext>
  </a:ext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6300</TotalTime>
  <Words>3236</Words>
  <Application>Microsoft Macintosh PowerPoint</Application>
  <PresentationFormat>Widescreen</PresentationFormat>
  <Paragraphs>316</Paragraphs>
  <Slides>55</Slides>
  <Notes>12</Notes>
  <HiddenSlides>2</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55</vt:i4>
      </vt:variant>
    </vt:vector>
  </HeadingPairs>
  <TitlesOfParts>
    <vt:vector size="74" baseType="lpstr">
      <vt:lpstr>Arial</vt:lpstr>
      <vt:lpstr>Arial</vt:lpstr>
      <vt:lpstr>Bernard MT Condensed</vt:lpstr>
      <vt:lpstr>BlinkMacSystemFont</vt:lpstr>
      <vt:lpstr>Calibri</vt:lpstr>
      <vt:lpstr>Calibri Light</vt:lpstr>
      <vt:lpstr>Canela Regular</vt:lpstr>
      <vt:lpstr>Constantia</vt:lpstr>
      <vt:lpstr>Graphik Medium</vt:lpstr>
      <vt:lpstr>Graphik Semibold</vt:lpstr>
      <vt:lpstr>Helvetica</vt:lpstr>
      <vt:lpstr>Helvetica Neue</vt:lpstr>
      <vt:lpstr>Roboto</vt:lpstr>
      <vt:lpstr>Source Sans Pro</vt:lpstr>
      <vt:lpstr>Wingdings 2</vt:lpstr>
      <vt:lpstr>Office Theme</vt:lpstr>
      <vt:lpstr>Geometric</vt:lpstr>
      <vt:lpstr>1_Office Theme</vt:lpstr>
      <vt:lpstr>1_Flow</vt:lpstr>
      <vt:lpstr>     </vt:lpstr>
      <vt:lpstr>HOW TO COPE WHEN YOUR NECK FEELS LIKE STONE</vt:lpstr>
      <vt:lpstr>COPING WITH DYSTONIA: WHAT YOU CAN DO FOR YOURSELF </vt:lpstr>
      <vt:lpstr>DYSTONIA- official definition</vt:lpstr>
      <vt:lpstr>Diagnosing Dystonia Can be a Challenge</vt:lpstr>
      <vt:lpstr>Dystonia</vt:lpstr>
      <vt:lpstr>PowerPoint Presentation</vt:lpstr>
      <vt:lpstr>Focal Dystonia Types</vt:lpstr>
      <vt:lpstr>Core Pathology of  focal Dystonia</vt:lpstr>
      <vt:lpstr>Faulty Brakes in Dystonia</vt:lpstr>
      <vt:lpstr>PowerPoint Presentation</vt:lpstr>
      <vt:lpstr>Treatment of Dystonia</vt:lpstr>
      <vt:lpstr>Botulinum medication  in clinical practice and the ART of precise administration </vt:lpstr>
      <vt:lpstr>Neuroplasticity ..the brain’s ability to change and adapt as a result of experience</vt:lpstr>
      <vt:lpstr>Brain Neuroplasticity</vt:lpstr>
      <vt:lpstr>Dystonia is a movement disorder that causes aberrant plasticity </vt:lpstr>
      <vt:lpstr>                       Mindset  Attitude and Positive Thought Really Do Make a Difference  </vt:lpstr>
      <vt:lpstr>             Holistic Treatment for Dystonia:                  Promotes Neuroplasticity</vt:lpstr>
      <vt:lpstr>MINDSET treatment for dystonia treatment </vt:lpstr>
      <vt:lpstr>Mindsets can help recovery</vt:lpstr>
      <vt:lpstr>Check list  for healthy living for EVERYONE</vt:lpstr>
      <vt:lpstr>Mindsets for physical activity</vt:lpstr>
      <vt:lpstr>What are our tools?</vt:lpstr>
      <vt:lpstr>“ if it fires together, it wires together” </vt:lpstr>
      <vt:lpstr>EPIDEMIOLOGY</vt:lpstr>
      <vt:lpstr>Prevalence of Anxiety Disorder in People With Adult Onset Isolated Dystonia</vt:lpstr>
      <vt:lpstr>Definition of Anxiety </vt:lpstr>
      <vt:lpstr>EPIDEMIOLOGY</vt:lpstr>
      <vt:lpstr>DEFINITIONS: DEPRESSION</vt:lpstr>
      <vt:lpstr>RATIONALE for TREATMENT of depression with dystonia</vt:lpstr>
      <vt:lpstr>Mindset for Depression </vt:lpstr>
      <vt:lpstr>                               Hormesis</vt:lpstr>
      <vt:lpstr>Coping with dystonia –</vt:lpstr>
      <vt:lpstr>Tom Seaman – Mindset for coping with dystonia</vt:lpstr>
      <vt:lpstr>Work with what you have and always hope for something better</vt:lpstr>
      <vt:lpstr>            MINDSET OF Dancing with the Dragon</vt:lpstr>
      <vt:lpstr>PowerPoint Presentation</vt:lpstr>
      <vt:lpstr>PowerPoint Presentation</vt:lpstr>
      <vt:lpstr>PowerPoint Presentation</vt:lpstr>
      <vt:lpstr>PowerPoint Presentation</vt:lpstr>
      <vt:lpstr>PowerPoint Presentation</vt:lpstr>
      <vt:lpstr>Human connectivity BDNF hormesis– increased reliance to subsequent or current stressors at times “don’t do something just sit there” Comparison is the thief of joy- Churchill Fun is the vitamin for the mind work with what you have but always hope for something better Brain responds to our life experiences and thought to produce neuroplastic changes negative thoughts are like weeks in the brain Epigenetics- what we do can effect the function of the DNA diseases of behavior- dying by our quest to always be comfortable exercise actives PGC-! Alpha that stimulates IRISIN that leads to increased BDNF in the brain Epigenetics determines Phenotype expression Lifestye voids the warranty on our bodies  make it part of your lifestyle and it takes motivation off the table-  Dali Lama</vt:lpstr>
      <vt:lpstr>Check list  for healthy living for EVERYONE</vt:lpstr>
      <vt:lpstr>PowerPoint Presentation</vt:lpstr>
      <vt:lpstr>WHAT ARE ADAPTOGENS?   Joan Hogan RD </vt:lpstr>
      <vt:lpstr>STRESS AND ADAPTOGENS </vt:lpstr>
      <vt:lpstr>HOW DO ADAPTOGENS WORK</vt:lpstr>
      <vt:lpstr>PowerPoint Presentation</vt:lpstr>
      <vt:lpstr>PowerPoint Presentation</vt:lpstr>
      <vt:lpstr>PowerPoint Presentation</vt:lpstr>
      <vt:lpstr>Joan Hogan RD</vt:lpstr>
      <vt:lpstr>Tom Seaman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connectivity BDNF hormesis– increased reliance to subsequent or current stressors at times “don’t do something just sit there” Comparison is the thief of joy- Churchill Fun is the vitamin for the mind work with what you have but always hope for something better Brain responds to our life experiences and thought to produce neuroplastic changes negative thoughts are like weeks in the brain Epigenetics- what we do can effect the function of the DNA diseases of behavior- dying by our quest to always be comfortable exercise actives PGC-! Alpha that stimulates IRISIN that leads to increased BDNF in the brain Epigenetics determines Phenotype expression Lifestye voids the warranty on our bodies  make it part of your lifestyle and it takes motivation off the table-  Dali Lama</dc:title>
  <dc:creator>Patrick Hogan</dc:creator>
  <cp:lastModifiedBy>Patrick Hogan</cp:lastModifiedBy>
  <cp:revision>29</cp:revision>
  <dcterms:created xsi:type="dcterms:W3CDTF">2023-02-26T17:10:17Z</dcterms:created>
  <dcterms:modified xsi:type="dcterms:W3CDTF">2023-03-04T19:50:42Z</dcterms:modified>
</cp:coreProperties>
</file>